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256" r:id="rId2"/>
    <p:sldId id="288" r:id="rId3"/>
    <p:sldId id="291" r:id="rId4"/>
    <p:sldId id="289" r:id="rId5"/>
    <p:sldId id="261" r:id="rId6"/>
    <p:sldId id="290" r:id="rId7"/>
    <p:sldId id="300" r:id="rId8"/>
    <p:sldId id="292" r:id="rId9"/>
    <p:sldId id="293" r:id="rId10"/>
    <p:sldId id="295" r:id="rId11"/>
    <p:sldId id="306" r:id="rId12"/>
    <p:sldId id="267" r:id="rId13"/>
    <p:sldId id="296" r:id="rId14"/>
    <p:sldId id="297" r:id="rId15"/>
    <p:sldId id="298" r:id="rId16"/>
    <p:sldId id="299" r:id="rId17"/>
    <p:sldId id="301" r:id="rId18"/>
    <p:sldId id="302" r:id="rId19"/>
    <p:sldId id="303" r:id="rId20"/>
    <p:sldId id="304" r:id="rId21"/>
    <p:sldId id="305" r:id="rId22"/>
    <p:sldId id="316" r:id="rId23"/>
    <p:sldId id="294" r:id="rId24"/>
    <p:sldId id="317" r:id="rId25"/>
    <p:sldId id="318" r:id="rId26"/>
    <p:sldId id="308" r:id="rId27"/>
    <p:sldId id="319" r:id="rId28"/>
    <p:sldId id="320" r:id="rId29"/>
    <p:sldId id="312" r:id="rId30"/>
    <p:sldId id="313" r:id="rId31"/>
    <p:sldId id="321" r:id="rId32"/>
    <p:sldId id="322" r:id="rId33"/>
    <p:sldId id="314" r:id="rId34"/>
    <p:sldId id="323" r:id="rId35"/>
    <p:sldId id="324" r:id="rId36"/>
    <p:sldId id="325" r:id="rId37"/>
    <p:sldId id="326" r:id="rId38"/>
    <p:sldId id="309" r:id="rId39"/>
    <p:sldId id="327" r:id="rId40"/>
    <p:sldId id="328" r:id="rId41"/>
    <p:sldId id="315" r:id="rId42"/>
    <p:sldId id="283" r:id="rId43"/>
    <p:sldId id="307" r:id="rId44"/>
    <p:sldId id="284" r:id="rId45"/>
    <p:sldId id="286" r:id="rId46"/>
    <p:sldId id="287" r:id="rId4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5332" autoAdjust="0"/>
  </p:normalViewPr>
  <p:slideViewPr>
    <p:cSldViewPr snapToGrid="0">
      <p:cViewPr varScale="1">
        <p:scale>
          <a:sx n="80" d="100"/>
          <a:sy n="80" d="100"/>
        </p:scale>
        <p:origin x="619" y="62"/>
      </p:cViewPr>
      <p:guideLst/>
    </p:cSldViewPr>
  </p:slideViewPr>
  <p:notesTextViewPr>
    <p:cViewPr>
      <p:scale>
        <a:sx n="1" d="1"/>
        <a:sy n="1" d="1"/>
      </p:scale>
      <p:origin x="0" y="0"/>
    </p:cViewPr>
  </p:notesTextViewPr>
  <p:notesViewPr>
    <p:cSldViewPr snapToGrid="0">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23BAE6-F624-482B-A691-8C510C45569A}" type="datetimeFigureOut">
              <a:rPr lang="es-ES" smtClean="0"/>
              <a:t>08/06/2022</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154C62-2C94-4A51-923F-7FFD6345B8AC}" type="slidenum">
              <a:rPr lang="es-ES" smtClean="0"/>
              <a:t>‹Nº›</a:t>
            </a:fld>
            <a:endParaRPr lang="es-ES" dirty="0"/>
          </a:p>
        </p:txBody>
      </p:sp>
    </p:spTree>
    <p:extLst>
      <p:ext uri="{BB962C8B-B14F-4D97-AF65-F5344CB8AC3E}">
        <p14:creationId xmlns:p14="http://schemas.microsoft.com/office/powerpoint/2010/main" val="760975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7745C-522E-4D1E-9A78-6B614749F4D8}" type="datetimeFigureOut">
              <a:rPr lang="es-ES" smtClean="0"/>
              <a:t>08/06/2022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D6F3D-4E6A-4379-84E6-538E330107E1}" type="slidenum">
              <a:rPr lang="es-ES" smtClean="0"/>
              <a:t>‹Nº›</a:t>
            </a:fld>
            <a:endParaRPr lang="es-ES" dirty="0"/>
          </a:p>
        </p:txBody>
      </p:sp>
    </p:spTree>
    <p:extLst>
      <p:ext uri="{BB962C8B-B14F-4D97-AF65-F5344CB8AC3E}">
        <p14:creationId xmlns:p14="http://schemas.microsoft.com/office/powerpoint/2010/main" val="1182413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ln>
            <a:noFill/>
          </a:ln>
        </p:spPr>
        <p:txBody>
          <a:bodyPr/>
          <a:lstStyle>
            <a:lvl1pPr>
              <a:defRPr>
                <a:solidFill>
                  <a:schemeClr val="tx1"/>
                </a:solidFill>
              </a:defRPr>
            </a:lvl1pPr>
          </a:lstStyle>
          <a:p>
            <a:r>
              <a:rPr lang="es-ES" dirty="0" smtClean="0"/>
              <a:t>09/06/2022</a:t>
            </a:r>
            <a:endParaRPr lang="es-ES" dirty="0"/>
          </a:p>
        </p:txBody>
      </p:sp>
      <p:sp>
        <p:nvSpPr>
          <p:cNvPr id="3" name="Marcador de pie de página 2"/>
          <p:cNvSpPr>
            <a:spLocks noGrp="1"/>
          </p:cNvSpPr>
          <p:nvPr>
            <p:ph type="ftr" sz="quarter" idx="11"/>
          </p:nvPr>
        </p:nvSpPr>
        <p:spPr>
          <a:ln>
            <a:noFill/>
          </a:ln>
        </p:spPr>
        <p:txBody>
          <a:bodyPr/>
          <a:lstStyle>
            <a:lvl1pPr>
              <a:defRPr>
                <a:solidFill>
                  <a:schemeClr val="tx1"/>
                </a:solidFill>
              </a:defRPr>
            </a:lvl1p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a:ln>
            <a:noFill/>
          </a:ln>
        </p:spPr>
        <p:txBody>
          <a:bodyPr/>
          <a:lstStyle>
            <a:lvl1pPr>
              <a:defRPr>
                <a:solidFill>
                  <a:schemeClr val="tx1"/>
                </a:solidFill>
              </a:defRPr>
            </a:lvl1pPr>
          </a:lstStyle>
          <a:p>
            <a:fld id="{9736A61F-5EB8-4156-BE27-1961D33945F0}" type="slidenum">
              <a:rPr lang="es-ES" smtClean="0"/>
              <a:pPr/>
              <a:t>‹Nº›</a:t>
            </a:fld>
            <a:endParaRPr lang="es-ES" dirty="0"/>
          </a:p>
        </p:txBody>
      </p:sp>
      <p:cxnSp>
        <p:nvCxnSpPr>
          <p:cNvPr id="6" name="Conector recto 5"/>
          <p:cNvCxnSpPr/>
          <p:nvPr userDrawn="1"/>
        </p:nvCxnSpPr>
        <p:spPr>
          <a:xfrm flipV="1">
            <a:off x="383459" y="6194323"/>
            <a:ext cx="11425084" cy="2949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1211" y="118292"/>
            <a:ext cx="1676095" cy="1676095"/>
          </a:xfrm>
          <a:prstGeom prst="rect">
            <a:avLst/>
          </a:prstGeom>
        </p:spPr>
      </p:pic>
      <p:cxnSp>
        <p:nvCxnSpPr>
          <p:cNvPr id="7" name="Conector recto 6"/>
          <p:cNvCxnSpPr/>
          <p:nvPr userDrawn="1"/>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736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3506372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2"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2"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90759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s-ES" smtClean="0"/>
              <a:t>Haga clic para editar el estilo de subtítulo del patrón</a:t>
            </a:r>
            <a:endParaRPr lang="es-ES"/>
          </a:p>
        </p:txBody>
      </p:sp>
    </p:spTree>
    <p:extLst>
      <p:ext uri="{BB962C8B-B14F-4D97-AF65-F5344CB8AC3E}">
        <p14:creationId xmlns:p14="http://schemas.microsoft.com/office/powerpoint/2010/main" val="3135907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233447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2"/>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s-ES" smtClean="0"/>
              <a:t>Editar el estilo de texto del patrón</a:t>
            </a:r>
          </a:p>
        </p:txBody>
      </p:sp>
    </p:spTree>
    <p:extLst>
      <p:ext uri="{BB962C8B-B14F-4D97-AF65-F5344CB8AC3E}">
        <p14:creationId xmlns:p14="http://schemas.microsoft.com/office/powerpoint/2010/main" val="301296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792050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9"/>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2"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42578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Tree>
    <p:extLst>
      <p:ext uri="{BB962C8B-B14F-4D97-AF65-F5344CB8AC3E}">
        <p14:creationId xmlns:p14="http://schemas.microsoft.com/office/powerpoint/2010/main" val="3019669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s-ES" smtClean="0"/>
              <a:t>Editar el estilo de texto del patrón</a:t>
            </a:r>
          </a:p>
        </p:txBody>
      </p:sp>
    </p:spTree>
    <p:extLst>
      <p:ext uri="{BB962C8B-B14F-4D97-AF65-F5344CB8AC3E}">
        <p14:creationId xmlns:p14="http://schemas.microsoft.com/office/powerpoint/2010/main" val="351590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s-ES"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s-ES" smtClean="0"/>
              <a:t>Editar el estilo de texto del patrón</a:t>
            </a:r>
          </a:p>
        </p:txBody>
      </p:sp>
    </p:spTree>
    <p:extLst>
      <p:ext uri="{BB962C8B-B14F-4D97-AF65-F5344CB8AC3E}">
        <p14:creationId xmlns:p14="http://schemas.microsoft.com/office/powerpoint/2010/main" val="2408754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4"/>
            <a:ext cx="2743200" cy="365125"/>
          </a:xfrm>
          <a:prstGeom prst="rect">
            <a:avLst/>
          </a:prstGeom>
          <a:ln>
            <a:solidFill>
              <a:schemeClr val="accent1"/>
            </a:solidFill>
          </a:ln>
        </p:spPr>
        <p:txBody>
          <a:bodyPr vert="horz" lIns="91440" tIns="45720" rIns="91440" bIns="45720" rtlCol="0" anchor="ctr"/>
          <a:lstStyle>
            <a:lvl1pPr algn="l">
              <a:defRPr sz="1200">
                <a:solidFill>
                  <a:schemeClr val="tx1">
                    <a:tint val="75000"/>
                  </a:schemeClr>
                </a:solidFill>
              </a:defRPr>
            </a:lvl1pPr>
          </a:lstStyle>
          <a:p>
            <a:r>
              <a:rPr lang="es-ES" dirty="0" smtClean="0"/>
              <a:t>09/06/2022</a:t>
            </a:r>
            <a:endParaRPr lang="es-ES" dirty="0"/>
          </a:p>
        </p:txBody>
      </p:sp>
      <p:sp>
        <p:nvSpPr>
          <p:cNvPr id="5" name="Marcador de pie de página 4"/>
          <p:cNvSpPr>
            <a:spLocks noGrp="1"/>
          </p:cNvSpPr>
          <p:nvPr>
            <p:ph type="ftr" sz="quarter" idx="3"/>
          </p:nvPr>
        </p:nvSpPr>
        <p:spPr>
          <a:xfrm>
            <a:off x="4038600" y="6356354"/>
            <a:ext cx="4114800" cy="365125"/>
          </a:xfrm>
          <a:prstGeom prst="rect">
            <a:avLst/>
          </a:prstGeom>
          <a:ln>
            <a:solidFill>
              <a:schemeClr val="accent1"/>
            </a:solidFill>
          </a:ln>
        </p:spPr>
        <p:txBody>
          <a:bodyPr vert="horz" lIns="91440" tIns="45720" rIns="91440" bIns="45720" rtlCol="0" anchor="ctr"/>
          <a:lstStyle>
            <a:lvl1pPr algn="ctr">
              <a:defRPr sz="1200">
                <a:solidFill>
                  <a:schemeClr val="tx1">
                    <a:tint val="75000"/>
                  </a:schemeClr>
                </a:solidFill>
              </a:defRPr>
            </a:lvl1pPr>
          </a:lstStyle>
          <a:p>
            <a:r>
              <a:rPr lang="es-ES" dirty="0" smtClean="0"/>
              <a:t>CALIDAD DEL AIRE EN VALENCIA</a:t>
            </a:r>
            <a:endParaRPr lang="es-ES" dirty="0"/>
          </a:p>
        </p:txBody>
      </p:sp>
      <p:sp>
        <p:nvSpPr>
          <p:cNvPr id="6" name="Marcador de número de diapositiva 5"/>
          <p:cNvSpPr>
            <a:spLocks noGrp="1"/>
          </p:cNvSpPr>
          <p:nvPr>
            <p:ph type="sldNum" sz="quarter" idx="4"/>
          </p:nvPr>
        </p:nvSpPr>
        <p:spPr>
          <a:xfrm>
            <a:off x="8610600" y="6356354"/>
            <a:ext cx="2743200" cy="365125"/>
          </a:xfrm>
          <a:prstGeom prst="rect">
            <a:avLst/>
          </a:prstGeom>
          <a:ln>
            <a:solidFill>
              <a:schemeClr val="accent1"/>
            </a:solidFill>
          </a:ln>
        </p:spPr>
        <p:txBody>
          <a:bodyPr vert="horz" lIns="91440" tIns="45720" rIns="91440" bIns="45720" rtlCol="0" anchor="ctr"/>
          <a:lstStyle>
            <a:lvl1pPr algn="r">
              <a:defRPr sz="1200">
                <a:solidFill>
                  <a:schemeClr val="tx1">
                    <a:tint val="75000"/>
                  </a:schemeClr>
                </a:solidFill>
              </a:defRPr>
            </a:lvl1pPr>
          </a:lstStyle>
          <a:p>
            <a:fld id="{9736A61F-5EB8-4156-BE27-1961D33945F0}" type="slidenum">
              <a:rPr lang="es-ES" smtClean="0"/>
              <a:t>‹Nº›</a:t>
            </a:fld>
            <a:endParaRPr lang="es-ES" dirty="0"/>
          </a:p>
        </p:txBody>
      </p:sp>
    </p:spTree>
    <p:extLst>
      <p:ext uri="{BB962C8B-B14F-4D97-AF65-F5344CB8AC3E}">
        <p14:creationId xmlns:p14="http://schemas.microsoft.com/office/powerpoint/2010/main" val="3713884462"/>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Lst>
  <p:hf hdr="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agroambient.gva.es/" TargetMode="External"/><Relationship Id="rId2" Type="http://schemas.openxmlformats.org/officeDocument/2006/relationships/hyperlink" Target="https://portaldadesobertes.gva.es/es" TargetMode="Externa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aqicn.org/map/world/es/" TargetMode="External"/><Relationship Id="rId2" Type="http://schemas.openxmlformats.org/officeDocument/2006/relationships/hyperlink" Target="https://waqi.info/es/" TargetMode="Externa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aemet.es/"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avamet.org/" TargetMode="External"/><Relationship Id="rId2" Type="http://schemas.openxmlformats.org/officeDocument/2006/relationships/hyperlink" Target="https://datosclima.es/" TargetMode="Externa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humanobasico.net/"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864352" y="5772523"/>
            <a:ext cx="6096000" cy="923330"/>
          </a:xfrm>
          <a:prstGeom prst="rect">
            <a:avLst/>
          </a:prstGeom>
        </p:spPr>
        <p:txBody>
          <a:bodyPr>
            <a:spAutoFit/>
          </a:bodyPr>
          <a:lstStyle/>
          <a:p>
            <a:pPr algn="r"/>
            <a:r>
              <a:rPr lang="es-ES" dirty="0"/>
              <a:t>Mikel Navarro - Tono Villarejo - Santiago Cámara</a:t>
            </a:r>
          </a:p>
          <a:p>
            <a:pPr algn="r"/>
            <a:r>
              <a:rPr lang="es-ES" dirty="0" smtClean="0"/>
              <a:t>Proyecto Inteligencia </a:t>
            </a:r>
            <a:r>
              <a:rPr lang="es-ES" dirty="0"/>
              <a:t>Artificial y Big Data </a:t>
            </a:r>
          </a:p>
          <a:p>
            <a:pPr algn="r"/>
            <a:r>
              <a:rPr lang="es-ES" dirty="0" smtClean="0"/>
              <a:t>9 </a:t>
            </a:r>
            <a:r>
              <a:rPr lang="es-ES" dirty="0"/>
              <a:t>de junio de 2022 </a:t>
            </a:r>
          </a:p>
        </p:txBody>
      </p:sp>
      <p:pic>
        <p:nvPicPr>
          <p:cNvPr id="6" name="Imagen 5"/>
          <p:cNvPicPr/>
          <p:nvPr/>
        </p:nvPicPr>
        <p:blipFill>
          <a:blip r:embed="rId2" cstate="print">
            <a:extLst>
              <a:ext uri="{28A0092B-C50C-407E-A947-70E740481C1C}">
                <a14:useLocalDpi xmlns:a14="http://schemas.microsoft.com/office/drawing/2010/main" val="0"/>
              </a:ext>
            </a:extLst>
          </a:blip>
          <a:stretch>
            <a:fillRect/>
          </a:stretch>
        </p:blipFill>
        <p:spPr>
          <a:xfrm>
            <a:off x="3572573" y="123292"/>
            <a:ext cx="8387779" cy="5649231"/>
          </a:xfrm>
          <a:prstGeom prst="rect">
            <a:avLst/>
          </a:prstGeom>
          <a:ln>
            <a:noFill/>
          </a:ln>
          <a:effectLst>
            <a:outerShdw blurRad="292100" dist="139700" dir="2700000" algn="tl" rotWithShape="0">
              <a:srgbClr val="333333">
                <a:alpha val="65000"/>
              </a:srgbClr>
            </a:outerShdw>
          </a:effectLst>
        </p:spPr>
      </p:pic>
      <p:pic>
        <p:nvPicPr>
          <p:cNvPr id="7" name="Imagen 6"/>
          <p:cNvPicPr/>
          <p:nvPr/>
        </p:nvPicPr>
        <p:blipFill>
          <a:blip r:embed="rId3" cstate="print">
            <a:extLst>
              <a:ext uri="{28A0092B-C50C-407E-A947-70E740481C1C}">
                <a14:useLocalDpi xmlns:a14="http://schemas.microsoft.com/office/drawing/2010/main" val="0"/>
              </a:ext>
            </a:extLst>
          </a:blip>
          <a:stretch>
            <a:fillRect/>
          </a:stretch>
        </p:blipFill>
        <p:spPr>
          <a:xfrm>
            <a:off x="353885" y="652717"/>
            <a:ext cx="1654810" cy="1724723"/>
          </a:xfrm>
          <a:prstGeom prst="rect">
            <a:avLst/>
          </a:prstGeom>
          <a:ln>
            <a:noFill/>
          </a:ln>
          <a:effectLst>
            <a:outerShdw blurRad="292100" dist="139700" dir="2700000" algn="tl" rotWithShape="0">
              <a:srgbClr val="333333">
                <a:alpha val="65000"/>
              </a:srgbClr>
            </a:outerShdw>
          </a:effectLst>
        </p:spPr>
      </p:pic>
      <p:pic>
        <p:nvPicPr>
          <p:cNvPr id="8" name="Imagen 7"/>
          <p:cNvPicPr/>
          <p:nvPr/>
        </p:nvPicPr>
        <p:blipFill>
          <a:blip r:embed="rId4" cstate="print">
            <a:extLst>
              <a:ext uri="{28A0092B-C50C-407E-A947-70E740481C1C}">
                <a14:useLocalDpi xmlns:a14="http://schemas.microsoft.com/office/drawing/2010/main" val="0"/>
              </a:ext>
            </a:extLst>
          </a:blip>
          <a:stretch>
            <a:fillRect/>
          </a:stretch>
        </p:blipFill>
        <p:spPr>
          <a:xfrm>
            <a:off x="353885" y="5041043"/>
            <a:ext cx="1654810" cy="1654810"/>
          </a:xfrm>
          <a:prstGeom prst="rect">
            <a:avLst/>
          </a:prstGeom>
          <a:ln>
            <a:noFill/>
          </a:ln>
          <a:effectLst>
            <a:outerShdw blurRad="292100" dist="139700" dir="2700000" algn="tl" rotWithShape="0">
              <a:srgbClr val="333333">
                <a:alpha val="65000"/>
              </a:srgbClr>
            </a:outerShdw>
          </a:effectLst>
        </p:spPr>
      </p:pic>
      <p:pic>
        <p:nvPicPr>
          <p:cNvPr id="9" name="Imagen 8"/>
          <p:cNvPicPr>
            <a:picLocks noChangeAspect="1"/>
          </p:cNvPicPr>
          <p:nvPr/>
        </p:nvPicPr>
        <p:blipFill>
          <a:blip r:embed="rId5"/>
          <a:stretch>
            <a:fillRect/>
          </a:stretch>
        </p:blipFill>
        <p:spPr>
          <a:xfrm>
            <a:off x="5138910" y="6186223"/>
            <a:ext cx="1450884" cy="5096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5288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10</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83555" y="1228584"/>
            <a:ext cx="9101212" cy="4308872"/>
          </a:xfrm>
          <a:prstGeom prst="rect">
            <a:avLst/>
          </a:prstGeom>
          <a:noFill/>
        </p:spPr>
        <p:txBody>
          <a:bodyPr wrap="square" rtlCol="0">
            <a:spAutoFit/>
          </a:bodyPr>
          <a:lstStyle/>
          <a:p>
            <a:r>
              <a:rPr lang="es-ES" sz="3000" b="1" dirty="0" smtClean="0"/>
              <a:t>Requerimientos de hardware</a:t>
            </a:r>
          </a:p>
          <a:p>
            <a:endParaRPr lang="es-ES" sz="3000" b="1" dirty="0"/>
          </a:p>
          <a:p>
            <a:pPr marL="457200" indent="-457200">
              <a:buFont typeface="Arial" panose="020B0604020202020204" pitchFamily="34" charset="0"/>
              <a:buChar char="•"/>
            </a:pPr>
            <a:r>
              <a:rPr lang="es-ES" sz="3000" b="1" dirty="0" smtClean="0"/>
              <a:t>Servidor IES Abastos</a:t>
            </a:r>
          </a:p>
          <a:p>
            <a:pPr marL="1371600" lvl="2" indent="-457200">
              <a:buFont typeface="Arial" panose="020B0604020202020204" pitchFamily="34" charset="0"/>
              <a:buChar char="•"/>
            </a:pPr>
            <a:r>
              <a:rPr lang="es-ES" sz="2800" dirty="0" smtClean="0"/>
              <a:t>Instalación de Elasticsearch, Logstash, Kibana</a:t>
            </a:r>
          </a:p>
          <a:p>
            <a:pPr lvl="2"/>
            <a:endParaRPr lang="es-ES" sz="2800" dirty="0" smtClean="0"/>
          </a:p>
          <a:p>
            <a:pPr lvl="1"/>
            <a:endParaRPr lang="es-ES" sz="800" dirty="0"/>
          </a:p>
          <a:p>
            <a:pPr marL="457200" indent="-457200">
              <a:buFont typeface="Arial" panose="020B0604020202020204" pitchFamily="34" charset="0"/>
              <a:buChar char="•"/>
            </a:pPr>
            <a:r>
              <a:rPr lang="es-ES" sz="3000" b="1" dirty="0" smtClean="0"/>
              <a:t>2 Servidores VPS</a:t>
            </a:r>
          </a:p>
          <a:p>
            <a:pPr marL="1371600" lvl="2" indent="-457200">
              <a:buFont typeface="Arial" panose="020B0604020202020204" pitchFamily="34" charset="0"/>
              <a:buChar char="•"/>
            </a:pPr>
            <a:r>
              <a:rPr lang="es-ES" sz="3000" dirty="0" smtClean="0"/>
              <a:t>Hospedaje del portal </a:t>
            </a:r>
            <a:r>
              <a:rPr lang="es-ES" sz="3000" dirty="0"/>
              <a:t>de acceso a los conjuntos de datos procesados en el proyecto y para </a:t>
            </a:r>
            <a:r>
              <a:rPr lang="es-ES" sz="3000" dirty="0" smtClean="0"/>
              <a:t>las visualizaciones</a:t>
            </a:r>
            <a:endParaRPr lang="es-ES" sz="3000"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a:t>Diseño </a:t>
            </a:r>
            <a:r>
              <a:rPr lang="es-ES" sz="3600" b="1" dirty="0" smtClean="0"/>
              <a:t>del proyecto</a:t>
            </a:r>
            <a:endParaRPr lang="es-ES" sz="3600" b="1" dirty="0"/>
          </a:p>
        </p:txBody>
      </p:sp>
    </p:spTree>
    <p:extLst>
      <p:ext uri="{BB962C8B-B14F-4D97-AF65-F5344CB8AC3E}">
        <p14:creationId xmlns:p14="http://schemas.microsoft.com/office/powerpoint/2010/main" val="3682835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r>
              <a:rPr lang="es-ES" dirty="0" smtClean="0"/>
              <a:t>		</a:t>
            </a:r>
            <a:fld id="{9736A61F-5EB8-4156-BE27-1961D33945F0}" type="slidenum">
              <a:rPr lang="es-ES" smtClean="0"/>
              <a:pPr/>
              <a:t>11</a:t>
            </a:fld>
            <a:endParaRPr lang="es-ES" dirty="0"/>
          </a:p>
        </p:txBody>
      </p:sp>
      <p:sp>
        <p:nvSpPr>
          <p:cNvPr id="10" name="CuadroTexto 9"/>
          <p:cNvSpPr txBox="1"/>
          <p:nvPr/>
        </p:nvSpPr>
        <p:spPr>
          <a:xfrm>
            <a:off x="2964213" y="2582427"/>
            <a:ext cx="6263574" cy="707886"/>
          </a:xfrm>
          <a:prstGeom prst="rect">
            <a:avLst/>
          </a:prstGeom>
          <a:noFill/>
        </p:spPr>
        <p:txBody>
          <a:bodyPr wrap="none" rtlCol="0">
            <a:spAutoFit/>
          </a:bodyPr>
          <a:lstStyle/>
          <a:p>
            <a:r>
              <a:rPr lang="es-ES" sz="4000" b="1" dirty="0" smtClean="0"/>
              <a:t>DESARROLLO DEL PROYECTO</a:t>
            </a:r>
            <a:endParaRPr lang="es-ES" sz="4000" b="1" dirty="0"/>
          </a:p>
        </p:txBody>
      </p:sp>
    </p:spTree>
    <p:extLst>
      <p:ext uri="{BB962C8B-B14F-4D97-AF65-F5344CB8AC3E}">
        <p14:creationId xmlns:p14="http://schemas.microsoft.com/office/powerpoint/2010/main" val="1084303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t>12</a:t>
            </a:fld>
            <a:endParaRPr lang="es-ES" dirty="0"/>
          </a:p>
        </p:txBody>
      </p:sp>
      <p:sp>
        <p:nvSpPr>
          <p:cNvPr id="5" name="CuadroTexto 4"/>
          <p:cNvSpPr txBox="1"/>
          <p:nvPr/>
        </p:nvSpPr>
        <p:spPr>
          <a:xfrm>
            <a:off x="3371089" y="1153482"/>
            <a:ext cx="5449823" cy="553998"/>
          </a:xfrm>
          <a:prstGeom prst="rect">
            <a:avLst/>
          </a:prstGeom>
          <a:noFill/>
        </p:spPr>
        <p:txBody>
          <a:bodyPr wrap="square" rtlCol="0">
            <a:spAutoFit/>
          </a:bodyPr>
          <a:lstStyle/>
          <a:p>
            <a:r>
              <a:rPr lang="es-ES" sz="3000" b="1" dirty="0" smtClean="0"/>
              <a:t>Resumen del reparto de tareas</a:t>
            </a:r>
            <a:endParaRPr lang="es-ES" sz="3000" b="1"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cxnSp>
        <p:nvCxnSpPr>
          <p:cNvPr id="9" name="Conector recto 8"/>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la 6"/>
          <p:cNvGraphicFramePr>
            <a:graphicFrameLocks noGrp="1"/>
          </p:cNvGraphicFramePr>
          <p:nvPr>
            <p:extLst>
              <p:ext uri="{D42A27DB-BD31-4B8C-83A1-F6EECF244321}">
                <p14:modId xmlns:p14="http://schemas.microsoft.com/office/powerpoint/2010/main" val="2062336342"/>
              </p:ext>
            </p:extLst>
          </p:nvPr>
        </p:nvGraphicFramePr>
        <p:xfrm>
          <a:off x="735622" y="1772381"/>
          <a:ext cx="10720755" cy="4080028"/>
        </p:xfrm>
        <a:graphic>
          <a:graphicData uri="http://schemas.openxmlformats.org/drawingml/2006/table">
            <a:tbl>
              <a:tblPr firstRow="1" bandRow="1">
                <a:tableStyleId>{5C22544A-7EE6-4342-B048-85BDC9FD1C3A}</a:tableStyleId>
              </a:tblPr>
              <a:tblGrid>
                <a:gridCol w="3573585">
                  <a:extLst>
                    <a:ext uri="{9D8B030D-6E8A-4147-A177-3AD203B41FA5}">
                      <a16:colId xmlns:a16="http://schemas.microsoft.com/office/drawing/2014/main" val="672075127"/>
                    </a:ext>
                  </a:extLst>
                </a:gridCol>
                <a:gridCol w="3573585">
                  <a:extLst>
                    <a:ext uri="{9D8B030D-6E8A-4147-A177-3AD203B41FA5}">
                      <a16:colId xmlns:a16="http://schemas.microsoft.com/office/drawing/2014/main" val="245001722"/>
                    </a:ext>
                  </a:extLst>
                </a:gridCol>
                <a:gridCol w="3573585">
                  <a:extLst>
                    <a:ext uri="{9D8B030D-6E8A-4147-A177-3AD203B41FA5}">
                      <a16:colId xmlns:a16="http://schemas.microsoft.com/office/drawing/2014/main" val="3235960752"/>
                    </a:ext>
                  </a:extLst>
                </a:gridCol>
              </a:tblGrid>
              <a:tr h="392169">
                <a:tc>
                  <a:txBody>
                    <a:bodyPr/>
                    <a:lstStyle/>
                    <a:p>
                      <a:pPr algn="ctr"/>
                      <a:r>
                        <a:rPr lang="es-ES" sz="2400" dirty="0" smtClean="0"/>
                        <a:t>Tono</a:t>
                      </a:r>
                      <a:endParaRPr lang="es-ES" sz="2400" dirty="0"/>
                    </a:p>
                  </a:txBody>
                  <a:tcPr/>
                </a:tc>
                <a:tc>
                  <a:txBody>
                    <a:bodyPr/>
                    <a:lstStyle/>
                    <a:p>
                      <a:pPr algn="ctr"/>
                      <a:r>
                        <a:rPr lang="es-ES" sz="2400" dirty="0" smtClean="0"/>
                        <a:t>Mikel</a:t>
                      </a:r>
                      <a:endParaRPr lang="es-ES" sz="2400" dirty="0"/>
                    </a:p>
                  </a:txBody>
                  <a:tcPr/>
                </a:tc>
                <a:tc>
                  <a:txBody>
                    <a:bodyPr/>
                    <a:lstStyle/>
                    <a:p>
                      <a:pPr algn="ctr"/>
                      <a:r>
                        <a:rPr lang="es-ES" sz="2400" dirty="0" smtClean="0"/>
                        <a:t>Santi</a:t>
                      </a:r>
                      <a:endParaRPr lang="es-ES" sz="2400" dirty="0"/>
                    </a:p>
                  </a:txBody>
                  <a:tcPr/>
                </a:tc>
                <a:extLst>
                  <a:ext uri="{0D108BD9-81ED-4DB2-BD59-A6C34878D82A}">
                    <a16:rowId xmlns:a16="http://schemas.microsoft.com/office/drawing/2014/main" val="2513637337"/>
                  </a:ext>
                </a:extLst>
              </a:tr>
              <a:tr h="2274581">
                <a:tc>
                  <a:txBody>
                    <a:bodyPr/>
                    <a:lstStyle/>
                    <a:p>
                      <a:pPr marL="457200" indent="-457200">
                        <a:buFont typeface="Arial" panose="020B0604020202020204" pitchFamily="34" charset="0"/>
                        <a:buChar char="•"/>
                      </a:pPr>
                      <a:r>
                        <a:rPr lang="es-ES" sz="2400" dirty="0" smtClean="0"/>
                        <a:t>Instalación</a:t>
                      </a:r>
                      <a:r>
                        <a:rPr lang="es-ES" sz="2400" baseline="0" dirty="0" smtClean="0"/>
                        <a:t> y configuración de aplicaciones en servidor.</a:t>
                      </a:r>
                      <a:endParaRPr lang="es-ES" sz="2400" dirty="0" smtClean="0"/>
                    </a:p>
                    <a:p>
                      <a:pPr marL="457200" indent="-457200">
                        <a:buFont typeface="Arial" panose="020B0604020202020204" pitchFamily="34" charset="0"/>
                        <a:buChar char="•"/>
                      </a:pPr>
                      <a:r>
                        <a:rPr lang="es-ES" sz="2400" dirty="0" smtClean="0"/>
                        <a:t>Carga de datos en B.D.</a:t>
                      </a:r>
                    </a:p>
                    <a:p>
                      <a:pPr marL="457200" marR="0" lvl="0" indent="-45720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2400" dirty="0" smtClean="0"/>
                        <a:t>Visualizaciones</a:t>
                      </a:r>
                      <a:r>
                        <a:rPr lang="es-ES" sz="2400" baseline="0" dirty="0" smtClean="0"/>
                        <a:t> Kibana</a:t>
                      </a:r>
                      <a:endParaRPr lang="es-ES" sz="2400" dirty="0" smtClean="0"/>
                    </a:p>
                    <a:p>
                      <a:pPr marL="457200" indent="-457200">
                        <a:buFont typeface="Arial" panose="020B0604020202020204" pitchFamily="34" charset="0"/>
                        <a:buChar char="•"/>
                      </a:pPr>
                      <a:endParaRPr lang="es-ES" sz="2400" dirty="0"/>
                    </a:p>
                  </a:txBody>
                  <a:tcPr/>
                </a:tc>
                <a:tc>
                  <a:txBody>
                    <a:bodyPr/>
                    <a:lstStyle/>
                    <a:p>
                      <a:pPr marL="457200" indent="-457200">
                        <a:buFont typeface="Arial" panose="020B0604020202020204" pitchFamily="34" charset="0"/>
                        <a:buChar char="•"/>
                      </a:pPr>
                      <a:r>
                        <a:rPr lang="es-ES" sz="2400" dirty="0" smtClean="0"/>
                        <a:t>Ingesta</a:t>
                      </a:r>
                      <a:r>
                        <a:rPr lang="es-ES" sz="2400" baseline="0" dirty="0" smtClean="0"/>
                        <a:t> de datos - EDA y ETL</a:t>
                      </a:r>
                      <a:endParaRPr lang="es-ES" sz="2400" dirty="0" smtClean="0"/>
                    </a:p>
                    <a:p>
                      <a:pPr marL="457200" indent="-457200">
                        <a:buFont typeface="Arial" panose="020B0604020202020204" pitchFamily="34" charset="0"/>
                        <a:buChar char="•"/>
                      </a:pPr>
                      <a:r>
                        <a:rPr lang="es-ES" sz="2400" dirty="0" smtClean="0"/>
                        <a:t>Captura datos tiempo real</a:t>
                      </a:r>
                    </a:p>
                    <a:p>
                      <a:pPr marL="457200" indent="-457200">
                        <a:buFont typeface="Arial" panose="020B0604020202020204" pitchFamily="34" charset="0"/>
                        <a:buChar char="•"/>
                      </a:pPr>
                      <a:r>
                        <a:rPr lang="es-ES" sz="2400" dirty="0" smtClean="0"/>
                        <a:t>Framework CKAN</a:t>
                      </a:r>
                    </a:p>
                    <a:p>
                      <a:pPr marL="457200" indent="-457200">
                        <a:buFont typeface="Arial" panose="020B0604020202020204" pitchFamily="34" charset="0"/>
                        <a:buChar char="•"/>
                      </a:pPr>
                      <a:r>
                        <a:rPr lang="es-ES" sz="2400" dirty="0" smtClean="0"/>
                        <a:t>Web del</a:t>
                      </a:r>
                      <a:r>
                        <a:rPr lang="es-ES" sz="2400" baseline="0" dirty="0" smtClean="0"/>
                        <a:t> proyecto</a:t>
                      </a:r>
                      <a:endParaRPr lang="es-ES" sz="2400" dirty="0" smtClean="0"/>
                    </a:p>
                    <a:p>
                      <a:pPr marL="0" indent="0">
                        <a:buFont typeface="Arial" panose="020B0604020202020204" pitchFamily="34" charset="0"/>
                        <a:buNone/>
                      </a:pPr>
                      <a:endParaRPr lang="es-ES" sz="2400" dirty="0" smtClean="0"/>
                    </a:p>
                  </a:txBody>
                  <a:tcPr/>
                </a:tc>
                <a:tc>
                  <a:txBody>
                    <a:bodyPr/>
                    <a:lstStyle/>
                    <a:p>
                      <a:pPr marL="457200" indent="-457200">
                        <a:buFont typeface="Arial" panose="020B0604020202020204" pitchFamily="34" charset="0"/>
                        <a:buChar char="•"/>
                      </a:pPr>
                      <a:r>
                        <a:rPr lang="es-ES" sz="2400" dirty="0" smtClean="0"/>
                        <a:t>Colaboración con EDA y ETL</a:t>
                      </a:r>
                    </a:p>
                    <a:p>
                      <a:pPr marL="457200" indent="-457200">
                        <a:buFont typeface="Arial" panose="020B0604020202020204" pitchFamily="34" charset="0"/>
                        <a:buChar char="•"/>
                      </a:pPr>
                      <a:r>
                        <a:rPr lang="es-ES" sz="2400" baseline="0" dirty="0" smtClean="0"/>
                        <a:t>Selección datos</a:t>
                      </a:r>
                    </a:p>
                    <a:p>
                      <a:pPr marL="457200" indent="-457200">
                        <a:buFont typeface="Arial" panose="020B0604020202020204" pitchFamily="34" charset="0"/>
                        <a:buChar char="•"/>
                      </a:pPr>
                      <a:r>
                        <a:rPr lang="es-ES" sz="2400" baseline="0" dirty="0" smtClean="0"/>
                        <a:t>Algoritmos de Aprendizaje automático</a:t>
                      </a:r>
                      <a:endParaRPr lang="es-ES" sz="2400" dirty="0"/>
                    </a:p>
                  </a:txBody>
                  <a:tcPr/>
                </a:tc>
                <a:extLst>
                  <a:ext uri="{0D108BD9-81ED-4DB2-BD59-A6C34878D82A}">
                    <a16:rowId xmlns:a16="http://schemas.microsoft.com/office/drawing/2014/main" val="3309355787"/>
                  </a:ext>
                </a:extLst>
              </a:tr>
              <a:tr h="971068">
                <a:tc gridSpan="3">
                  <a:txBody>
                    <a:bodyPr/>
                    <a:lstStyle/>
                    <a:p>
                      <a:pPr marL="0" marR="0" lvl="0" indent="0" algn="ctr" defTabSz="914354"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2400" b="1" dirty="0" smtClean="0"/>
                        <a:t>Tareas compartidas:</a:t>
                      </a:r>
                      <a:r>
                        <a:rPr lang="es-ES" sz="2400" dirty="0" smtClean="0"/>
                        <a:t> Investigar</a:t>
                      </a:r>
                      <a:r>
                        <a:rPr lang="es-ES" sz="2400" baseline="0" dirty="0" smtClean="0"/>
                        <a:t> y </a:t>
                      </a:r>
                      <a:r>
                        <a:rPr lang="es-ES" sz="2400" dirty="0" smtClean="0"/>
                        <a:t>analizar fuentes de datos</a:t>
                      </a:r>
                      <a:endParaRPr lang="es-ES" sz="2400" b="1" dirty="0" smtClean="0"/>
                    </a:p>
                  </a:txBody>
                  <a:tcPr/>
                </a:tc>
                <a:tc hMerge="1">
                  <a:txBody>
                    <a:bodyPr/>
                    <a:lstStyle/>
                    <a:p>
                      <a:pPr marL="0" indent="0">
                        <a:buFont typeface="Arial" panose="020B0604020202020204" pitchFamily="34" charset="0"/>
                        <a:buNone/>
                      </a:pPr>
                      <a:endParaRPr lang="es-ES" sz="2400" dirty="0" smtClean="0"/>
                    </a:p>
                  </a:txBody>
                  <a:tcPr/>
                </a:tc>
                <a:tc hMerge="1">
                  <a:txBody>
                    <a:bodyPr/>
                    <a:lstStyle/>
                    <a:p>
                      <a:pPr marL="457200" indent="-457200">
                        <a:buFont typeface="Arial" panose="020B0604020202020204" pitchFamily="34" charset="0"/>
                        <a:buChar char="•"/>
                      </a:pPr>
                      <a:endParaRPr lang="es-ES" sz="2400" dirty="0"/>
                    </a:p>
                  </a:txBody>
                  <a:tcPr/>
                </a:tc>
                <a:extLst>
                  <a:ext uri="{0D108BD9-81ED-4DB2-BD59-A6C34878D82A}">
                    <a16:rowId xmlns:a16="http://schemas.microsoft.com/office/drawing/2014/main" val="1215513757"/>
                  </a:ext>
                </a:extLst>
              </a:tr>
            </a:tbl>
          </a:graphicData>
        </a:graphic>
      </p:graphicFrame>
      <p:sp>
        <p:nvSpPr>
          <p:cNvPr id="10"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11"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Tree>
    <p:extLst>
      <p:ext uri="{BB962C8B-B14F-4D97-AF65-F5344CB8AC3E}">
        <p14:creationId xmlns:p14="http://schemas.microsoft.com/office/powerpoint/2010/main" val="31561413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13</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83555" y="1228584"/>
            <a:ext cx="9101212" cy="553998"/>
          </a:xfrm>
          <a:prstGeom prst="rect">
            <a:avLst/>
          </a:prstGeom>
          <a:noFill/>
        </p:spPr>
        <p:txBody>
          <a:bodyPr wrap="square" rtlCol="0">
            <a:spAutoFit/>
          </a:bodyPr>
          <a:lstStyle/>
          <a:p>
            <a:r>
              <a:rPr lang="es-ES" sz="3000" b="1" dirty="0" smtClean="0"/>
              <a:t>Ingesta de Datos. Fuentes de datos Organismos Oficiales</a:t>
            </a:r>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graphicFrame>
        <p:nvGraphicFramePr>
          <p:cNvPr id="9" name="Tabla 8"/>
          <p:cNvGraphicFramePr>
            <a:graphicFrameLocks noGrp="1"/>
          </p:cNvGraphicFramePr>
          <p:nvPr>
            <p:extLst>
              <p:ext uri="{D42A27DB-BD31-4B8C-83A1-F6EECF244321}">
                <p14:modId xmlns:p14="http://schemas.microsoft.com/office/powerpoint/2010/main" val="2646843398"/>
              </p:ext>
            </p:extLst>
          </p:nvPr>
        </p:nvGraphicFramePr>
        <p:xfrm>
          <a:off x="1048045" y="1948486"/>
          <a:ext cx="10698480" cy="4069717"/>
        </p:xfrm>
        <a:graphic>
          <a:graphicData uri="http://schemas.openxmlformats.org/drawingml/2006/table">
            <a:tbl>
              <a:tblPr firstRow="1" firstCol="1" bandRow="1">
                <a:tableStyleId>{5C22544A-7EE6-4342-B048-85BDC9FD1C3A}</a:tableStyleId>
              </a:tblPr>
              <a:tblGrid>
                <a:gridCol w="3174949">
                  <a:extLst>
                    <a:ext uri="{9D8B030D-6E8A-4147-A177-3AD203B41FA5}">
                      <a16:colId xmlns:a16="http://schemas.microsoft.com/office/drawing/2014/main" val="2454837056"/>
                    </a:ext>
                  </a:extLst>
                </a:gridCol>
                <a:gridCol w="3792779">
                  <a:extLst>
                    <a:ext uri="{9D8B030D-6E8A-4147-A177-3AD203B41FA5}">
                      <a16:colId xmlns:a16="http://schemas.microsoft.com/office/drawing/2014/main" val="1939931662"/>
                    </a:ext>
                  </a:extLst>
                </a:gridCol>
                <a:gridCol w="3730752">
                  <a:extLst>
                    <a:ext uri="{9D8B030D-6E8A-4147-A177-3AD203B41FA5}">
                      <a16:colId xmlns:a16="http://schemas.microsoft.com/office/drawing/2014/main" val="1659382838"/>
                    </a:ext>
                  </a:extLst>
                </a:gridCol>
              </a:tblGrid>
              <a:tr h="1808763">
                <a:tc>
                  <a:txBody>
                    <a:bodyPr/>
                    <a:lstStyle/>
                    <a:p>
                      <a:pPr algn="l">
                        <a:lnSpc>
                          <a:spcPct val="120000"/>
                        </a:lnSpc>
                        <a:spcAft>
                          <a:spcPts val="600"/>
                        </a:spcAft>
                      </a:pPr>
                      <a:r>
                        <a:rPr lang="es-ES" sz="2400" dirty="0">
                          <a:effectLst/>
                          <a:latin typeface="+mn-lt"/>
                        </a:rPr>
                        <a:t>Portal de datos abiertos de la Generalitat Valenciana</a:t>
                      </a:r>
                      <a:endParaRPr lang="es-ES"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20000"/>
                        </a:lnSpc>
                        <a:spcAft>
                          <a:spcPts val="600"/>
                        </a:spcAft>
                      </a:pPr>
                      <a:r>
                        <a:rPr lang="es-ES" sz="2400" b="0" u="sng" dirty="0">
                          <a:effectLst/>
                          <a:latin typeface="+mn-lt"/>
                          <a:hlinkClick r:id="rId2"/>
                        </a:rPr>
                        <a:t>https://portaldadesobertes.gva.es/es</a:t>
                      </a:r>
                      <a:endParaRPr lang="es-ES" sz="2400" b="0" dirty="0">
                        <a:effectLst/>
                        <a:latin typeface="+mn-lt"/>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ctr">
                        <a:lnSpc>
                          <a:spcPct val="120000"/>
                        </a:lnSpc>
                        <a:spcAft>
                          <a:spcPts val="600"/>
                        </a:spcAft>
                      </a:pPr>
                      <a:endParaRPr lang="es-ES" sz="2400" dirty="0">
                        <a:effectLst/>
                        <a:latin typeface="+mn-lt"/>
                        <a:ea typeface="Calibri" panose="020F0502020204030204" pitchFamily="34" charset="0"/>
                        <a:cs typeface="Times New Roman" panose="02020603050405020304" pitchFamily="18" charset="0"/>
                      </a:endParaRPr>
                    </a:p>
                  </a:txBody>
                  <a:tcPr marL="68580" marR="68580" marT="71755" marB="0" anchor="ctr">
                    <a:noFill/>
                  </a:tcPr>
                </a:tc>
                <a:extLst>
                  <a:ext uri="{0D108BD9-81ED-4DB2-BD59-A6C34878D82A}">
                    <a16:rowId xmlns:a16="http://schemas.microsoft.com/office/drawing/2014/main" val="1494911977"/>
                  </a:ext>
                </a:extLst>
              </a:tr>
              <a:tr h="2260954">
                <a:tc>
                  <a:txBody>
                    <a:bodyPr/>
                    <a:lstStyle/>
                    <a:p>
                      <a:pPr algn="l">
                        <a:lnSpc>
                          <a:spcPct val="120000"/>
                        </a:lnSpc>
                        <a:spcAft>
                          <a:spcPts val="600"/>
                        </a:spcAft>
                      </a:pPr>
                      <a:r>
                        <a:rPr lang="es-ES" sz="2400" dirty="0">
                          <a:effectLst/>
                          <a:latin typeface="+mn-lt"/>
                        </a:rPr>
                        <a:t>Consellería de agricultura, desarrollo rural, emergencia climática y transición ecológica</a:t>
                      </a:r>
                      <a:endParaRPr lang="es-ES"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20000"/>
                        </a:lnSpc>
                        <a:spcAft>
                          <a:spcPts val="600"/>
                        </a:spcAft>
                      </a:pPr>
                      <a:r>
                        <a:rPr lang="es-ES" sz="2400" u="sng" dirty="0">
                          <a:effectLst/>
                          <a:latin typeface="+mn-lt"/>
                          <a:hlinkClick r:id="rId3"/>
                        </a:rPr>
                        <a:t>https://agroambient.gva.es/</a:t>
                      </a:r>
                      <a:endParaRPr lang="es-ES" sz="2400" dirty="0">
                        <a:effectLst/>
                        <a:latin typeface="+mn-lt"/>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ctr">
                        <a:lnSpc>
                          <a:spcPct val="120000"/>
                        </a:lnSpc>
                        <a:spcAft>
                          <a:spcPts val="600"/>
                        </a:spcAft>
                      </a:pPr>
                      <a:endParaRPr lang="es-ES" sz="2400" dirty="0">
                        <a:effectLst/>
                        <a:latin typeface="+mn-lt"/>
                        <a:ea typeface="Calibri" panose="020F0502020204030204" pitchFamily="34" charset="0"/>
                        <a:cs typeface="Times New Roman" panose="02020603050405020304" pitchFamily="18" charset="0"/>
                      </a:endParaRPr>
                    </a:p>
                  </a:txBody>
                  <a:tcPr marL="68580" marR="68580" marT="71755" marB="0" anchor="ctr">
                    <a:noFill/>
                  </a:tcPr>
                </a:tc>
                <a:extLst>
                  <a:ext uri="{0D108BD9-81ED-4DB2-BD59-A6C34878D82A}">
                    <a16:rowId xmlns:a16="http://schemas.microsoft.com/office/drawing/2014/main" val="2667699242"/>
                  </a:ext>
                </a:extLst>
              </a:tr>
            </a:tbl>
          </a:graphicData>
        </a:graphic>
      </p:graphicFrame>
      <p:pic>
        <p:nvPicPr>
          <p:cNvPr id="4104" name="Imagen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0122" y="2300987"/>
            <a:ext cx="1664155" cy="682998"/>
          </a:xfrm>
          <a:prstGeom prst="rect">
            <a:avLst/>
          </a:prstGeom>
          <a:noFill/>
          <a:extLst>
            <a:ext uri="{909E8E84-426E-40DD-AFC4-6F175D3DCCD1}">
              <a14:hiddenFill xmlns:a14="http://schemas.microsoft.com/office/drawing/2010/main">
                <a:solidFill>
                  <a:srgbClr val="FFFFFF"/>
                </a:solidFill>
              </a14:hiddenFill>
            </a:ext>
          </a:extLst>
        </p:spPr>
      </p:pic>
      <p:pic>
        <p:nvPicPr>
          <p:cNvPr id="4103" name="Imagen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7525" y="2947462"/>
            <a:ext cx="1769348" cy="594802"/>
          </a:xfrm>
          <a:prstGeom prst="rect">
            <a:avLst/>
          </a:prstGeom>
          <a:noFill/>
          <a:extLst>
            <a:ext uri="{909E8E84-426E-40DD-AFC4-6F175D3DCCD1}">
              <a14:hiddenFill xmlns:a14="http://schemas.microsoft.com/office/drawing/2010/main">
                <a:solidFill>
                  <a:srgbClr val="FFFFFF"/>
                </a:solidFill>
              </a14:hiddenFill>
            </a:ext>
          </a:extLst>
        </p:spPr>
      </p:pic>
      <p:pic>
        <p:nvPicPr>
          <p:cNvPr id="4102" name="Imagen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9574" y="4308383"/>
            <a:ext cx="2105250" cy="125259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rot="16200000">
            <a:off x="-898418" y="3633531"/>
            <a:ext cx="2992742" cy="523220"/>
          </a:xfrm>
          <a:prstGeom prst="rect">
            <a:avLst/>
          </a:prstGeom>
          <a:noFill/>
        </p:spPr>
        <p:txBody>
          <a:bodyPr wrap="none" rtlCol="0">
            <a:spAutoFit/>
          </a:bodyPr>
          <a:lstStyle/>
          <a:p>
            <a:r>
              <a:rPr lang="es-ES" sz="2800" b="1" dirty="0" smtClean="0"/>
              <a:t>CALIDAD DEL AIRE</a:t>
            </a:r>
            <a:endParaRPr lang="es-ES" sz="2800" b="1" dirty="0"/>
          </a:p>
        </p:txBody>
      </p:sp>
    </p:spTree>
    <p:extLst>
      <p:ext uri="{BB962C8B-B14F-4D97-AF65-F5344CB8AC3E}">
        <p14:creationId xmlns:p14="http://schemas.microsoft.com/office/powerpoint/2010/main" val="1390600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	</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14</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83555" y="1228584"/>
            <a:ext cx="9101212" cy="1015663"/>
          </a:xfrm>
          <a:prstGeom prst="rect">
            <a:avLst/>
          </a:prstGeom>
          <a:noFill/>
        </p:spPr>
        <p:txBody>
          <a:bodyPr wrap="square" rtlCol="0">
            <a:spAutoFit/>
          </a:bodyPr>
          <a:lstStyle/>
          <a:p>
            <a:r>
              <a:rPr lang="es-ES" sz="3000" b="1" dirty="0" smtClean="0"/>
              <a:t>Ingesta de Datos. Fuentes de datos.</a:t>
            </a:r>
          </a:p>
          <a:p>
            <a:r>
              <a:rPr lang="es-ES" sz="3000" b="1" dirty="0" smtClean="0"/>
              <a:t>Portales especializados</a:t>
            </a:r>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graphicFrame>
        <p:nvGraphicFramePr>
          <p:cNvPr id="9" name="Tabla 8"/>
          <p:cNvGraphicFramePr>
            <a:graphicFrameLocks noGrp="1"/>
          </p:cNvGraphicFramePr>
          <p:nvPr>
            <p:extLst>
              <p:ext uri="{D42A27DB-BD31-4B8C-83A1-F6EECF244321}">
                <p14:modId xmlns:p14="http://schemas.microsoft.com/office/powerpoint/2010/main" val="157250096"/>
              </p:ext>
            </p:extLst>
          </p:nvPr>
        </p:nvGraphicFramePr>
        <p:xfrm>
          <a:off x="1048045" y="2636679"/>
          <a:ext cx="10698480" cy="2749508"/>
        </p:xfrm>
        <a:graphic>
          <a:graphicData uri="http://schemas.openxmlformats.org/drawingml/2006/table">
            <a:tbl>
              <a:tblPr firstRow="1" firstCol="1" bandRow="1">
                <a:tableStyleId>{5C22544A-7EE6-4342-B048-85BDC9FD1C3A}</a:tableStyleId>
              </a:tblPr>
              <a:tblGrid>
                <a:gridCol w="3174949">
                  <a:extLst>
                    <a:ext uri="{9D8B030D-6E8A-4147-A177-3AD203B41FA5}">
                      <a16:colId xmlns:a16="http://schemas.microsoft.com/office/drawing/2014/main" val="2454837056"/>
                    </a:ext>
                  </a:extLst>
                </a:gridCol>
                <a:gridCol w="3792779">
                  <a:extLst>
                    <a:ext uri="{9D8B030D-6E8A-4147-A177-3AD203B41FA5}">
                      <a16:colId xmlns:a16="http://schemas.microsoft.com/office/drawing/2014/main" val="1939931662"/>
                    </a:ext>
                  </a:extLst>
                </a:gridCol>
                <a:gridCol w="3730752">
                  <a:extLst>
                    <a:ext uri="{9D8B030D-6E8A-4147-A177-3AD203B41FA5}">
                      <a16:colId xmlns:a16="http://schemas.microsoft.com/office/drawing/2014/main" val="1659382838"/>
                    </a:ext>
                  </a:extLst>
                </a:gridCol>
              </a:tblGrid>
              <a:tr h="1356572">
                <a:tc>
                  <a:txBody>
                    <a:bodyPr/>
                    <a:lstStyle/>
                    <a:p>
                      <a:pPr algn="l">
                        <a:lnSpc>
                          <a:spcPct val="120000"/>
                        </a:lnSpc>
                        <a:spcAft>
                          <a:spcPts val="600"/>
                        </a:spcAft>
                      </a:pPr>
                      <a:r>
                        <a:rPr lang="es-ES" sz="2400" dirty="0">
                          <a:effectLst/>
                          <a:latin typeface="+mn-lt"/>
                        </a:rPr>
                        <a:t>Portal medición calidad del aire en el mundo (fork)</a:t>
                      </a:r>
                      <a:endParaRPr lang="es-ES"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20000"/>
                        </a:lnSpc>
                        <a:spcAft>
                          <a:spcPts val="600"/>
                        </a:spcAft>
                      </a:pPr>
                      <a:r>
                        <a:rPr lang="es-ES" sz="2400" b="0" u="sng" dirty="0">
                          <a:effectLst/>
                          <a:latin typeface="+mn-lt"/>
                          <a:hlinkClick r:id="rId2"/>
                        </a:rPr>
                        <a:t>https://waqi.info/es/</a:t>
                      </a:r>
                      <a:endParaRPr lang="es-ES" sz="2400" b="0" dirty="0">
                        <a:effectLst/>
                        <a:latin typeface="+mn-lt"/>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ctr">
                        <a:lnSpc>
                          <a:spcPct val="120000"/>
                        </a:lnSpc>
                        <a:spcAft>
                          <a:spcPts val="600"/>
                        </a:spcAft>
                      </a:pPr>
                      <a:endParaRPr lang="es-ES" sz="2400" dirty="0">
                        <a:effectLst/>
                        <a:latin typeface="+mn-lt"/>
                        <a:ea typeface="Calibri" panose="020F0502020204030204" pitchFamily="34" charset="0"/>
                        <a:cs typeface="Times New Roman" panose="02020603050405020304" pitchFamily="18" charset="0"/>
                      </a:endParaRPr>
                    </a:p>
                  </a:txBody>
                  <a:tcPr marL="68580" marR="68580" marT="71755" marB="0" anchor="ctr">
                    <a:noFill/>
                  </a:tcPr>
                </a:tc>
                <a:extLst>
                  <a:ext uri="{0D108BD9-81ED-4DB2-BD59-A6C34878D82A}">
                    <a16:rowId xmlns:a16="http://schemas.microsoft.com/office/drawing/2014/main" val="1265865411"/>
                  </a:ext>
                </a:extLst>
              </a:tr>
              <a:tr h="904381">
                <a:tc>
                  <a:txBody>
                    <a:bodyPr/>
                    <a:lstStyle/>
                    <a:p>
                      <a:pPr algn="l">
                        <a:lnSpc>
                          <a:spcPct val="120000"/>
                        </a:lnSpc>
                        <a:spcAft>
                          <a:spcPts val="600"/>
                        </a:spcAft>
                      </a:pPr>
                      <a:r>
                        <a:rPr lang="es-ES" sz="2400" dirty="0">
                          <a:effectLst/>
                          <a:latin typeface="+mn-lt"/>
                        </a:rPr>
                        <a:t>Portal de calidad del aire en el mundo</a:t>
                      </a:r>
                      <a:endParaRPr lang="es-ES"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20000"/>
                        </a:lnSpc>
                        <a:spcAft>
                          <a:spcPts val="600"/>
                        </a:spcAft>
                      </a:pPr>
                      <a:r>
                        <a:rPr lang="es-ES" sz="2400" u="sng" dirty="0">
                          <a:effectLst/>
                          <a:latin typeface="+mn-lt"/>
                          <a:hlinkClick r:id="rId3"/>
                        </a:rPr>
                        <a:t>https://aqicn.org/map/world/es</a:t>
                      </a:r>
                      <a:r>
                        <a:rPr lang="es-ES" sz="2400" u="sng" dirty="0" smtClean="0">
                          <a:effectLst/>
                          <a:latin typeface="+mn-lt"/>
                          <a:hlinkClick r:id="rId3"/>
                        </a:rPr>
                        <a:t>/</a:t>
                      </a:r>
                      <a:endParaRPr lang="es-ES" sz="2400" u="sng" dirty="0" smtClean="0">
                        <a:effectLst/>
                        <a:latin typeface="+mn-lt"/>
                      </a:endParaRPr>
                    </a:p>
                    <a:p>
                      <a:pPr algn="just">
                        <a:lnSpc>
                          <a:spcPct val="120000"/>
                        </a:lnSpc>
                        <a:spcAft>
                          <a:spcPts val="600"/>
                        </a:spcAft>
                      </a:pPr>
                      <a:endParaRPr lang="es-ES" sz="2400" dirty="0">
                        <a:effectLst/>
                        <a:latin typeface="+mn-lt"/>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ctr">
                        <a:lnSpc>
                          <a:spcPct val="120000"/>
                        </a:lnSpc>
                        <a:spcAft>
                          <a:spcPts val="600"/>
                        </a:spcAft>
                      </a:pPr>
                      <a:endParaRPr lang="es-ES" sz="2400" dirty="0">
                        <a:effectLst/>
                        <a:latin typeface="+mn-lt"/>
                        <a:ea typeface="Calibri" panose="020F0502020204030204" pitchFamily="34" charset="0"/>
                        <a:cs typeface="Times New Roman" panose="02020603050405020304" pitchFamily="18" charset="0"/>
                      </a:endParaRPr>
                    </a:p>
                  </a:txBody>
                  <a:tcPr marL="68580" marR="68580" marT="71755" marB="0" anchor="ctr">
                    <a:noFill/>
                  </a:tcPr>
                </a:tc>
                <a:extLst>
                  <a:ext uri="{0D108BD9-81ED-4DB2-BD59-A6C34878D82A}">
                    <a16:rowId xmlns:a16="http://schemas.microsoft.com/office/drawing/2014/main" val="752963574"/>
                  </a:ext>
                </a:extLst>
              </a:tr>
            </a:tbl>
          </a:graphicData>
        </a:graphic>
      </p:graphicFrame>
      <p:pic>
        <p:nvPicPr>
          <p:cNvPr id="4101" name="Imagen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3027" y="2843795"/>
            <a:ext cx="998345" cy="99834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5"/>
          <a:stretch>
            <a:fillRect/>
          </a:stretch>
        </p:blipFill>
        <p:spPr>
          <a:xfrm>
            <a:off x="9481541" y="4114248"/>
            <a:ext cx="999831" cy="999831"/>
          </a:xfrm>
          <a:prstGeom prst="rect">
            <a:avLst/>
          </a:prstGeom>
        </p:spPr>
      </p:pic>
      <p:sp>
        <p:nvSpPr>
          <p:cNvPr id="15" name="CuadroTexto 14"/>
          <p:cNvSpPr txBox="1"/>
          <p:nvPr/>
        </p:nvSpPr>
        <p:spPr>
          <a:xfrm rot="16200000">
            <a:off x="-898418" y="3633531"/>
            <a:ext cx="2992742" cy="523220"/>
          </a:xfrm>
          <a:prstGeom prst="rect">
            <a:avLst/>
          </a:prstGeom>
          <a:noFill/>
        </p:spPr>
        <p:txBody>
          <a:bodyPr wrap="none" rtlCol="0">
            <a:spAutoFit/>
          </a:bodyPr>
          <a:lstStyle/>
          <a:p>
            <a:r>
              <a:rPr lang="es-ES" sz="2800" b="1" dirty="0" smtClean="0"/>
              <a:t>CALIDAD DEL AIRE</a:t>
            </a:r>
            <a:endParaRPr lang="es-ES" sz="2800" b="1" dirty="0"/>
          </a:p>
        </p:txBody>
      </p:sp>
    </p:spTree>
    <p:extLst>
      <p:ext uri="{BB962C8B-B14F-4D97-AF65-F5344CB8AC3E}">
        <p14:creationId xmlns:p14="http://schemas.microsoft.com/office/powerpoint/2010/main" val="1052764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	</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15</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83555" y="1228584"/>
            <a:ext cx="9101212" cy="553998"/>
          </a:xfrm>
          <a:prstGeom prst="rect">
            <a:avLst/>
          </a:prstGeom>
          <a:noFill/>
        </p:spPr>
        <p:txBody>
          <a:bodyPr wrap="square" rtlCol="0">
            <a:spAutoFit/>
          </a:bodyPr>
          <a:lstStyle/>
          <a:p>
            <a:r>
              <a:rPr lang="es-ES" sz="3000" b="1" dirty="0" smtClean="0"/>
              <a:t>Ingesta de Datos. Fuentes de datos Organismos Oficiales</a:t>
            </a:r>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graphicFrame>
        <p:nvGraphicFramePr>
          <p:cNvPr id="10" name="Tabla 9"/>
          <p:cNvGraphicFramePr>
            <a:graphicFrameLocks noGrp="1"/>
          </p:cNvGraphicFramePr>
          <p:nvPr>
            <p:extLst>
              <p:ext uri="{D42A27DB-BD31-4B8C-83A1-F6EECF244321}">
                <p14:modId xmlns:p14="http://schemas.microsoft.com/office/powerpoint/2010/main" val="1296234770"/>
              </p:ext>
            </p:extLst>
          </p:nvPr>
        </p:nvGraphicFramePr>
        <p:xfrm>
          <a:off x="1059735" y="2972188"/>
          <a:ext cx="10686790" cy="2346960"/>
        </p:xfrm>
        <a:graphic>
          <a:graphicData uri="http://schemas.openxmlformats.org/drawingml/2006/table">
            <a:tbl>
              <a:tblPr firstRow="1" firstCol="1" bandRow="1">
                <a:tableStyleId>{5C22544A-7EE6-4342-B048-85BDC9FD1C3A}</a:tableStyleId>
              </a:tblPr>
              <a:tblGrid>
                <a:gridCol w="3171480">
                  <a:extLst>
                    <a:ext uri="{9D8B030D-6E8A-4147-A177-3AD203B41FA5}">
                      <a16:colId xmlns:a16="http://schemas.microsoft.com/office/drawing/2014/main" val="2408432120"/>
                    </a:ext>
                  </a:extLst>
                </a:gridCol>
                <a:gridCol w="4513668">
                  <a:extLst>
                    <a:ext uri="{9D8B030D-6E8A-4147-A177-3AD203B41FA5}">
                      <a16:colId xmlns:a16="http://schemas.microsoft.com/office/drawing/2014/main" val="1330816607"/>
                    </a:ext>
                  </a:extLst>
                </a:gridCol>
                <a:gridCol w="3001642">
                  <a:extLst>
                    <a:ext uri="{9D8B030D-6E8A-4147-A177-3AD203B41FA5}">
                      <a16:colId xmlns:a16="http://schemas.microsoft.com/office/drawing/2014/main" val="2799189309"/>
                    </a:ext>
                  </a:extLst>
                </a:gridCol>
              </a:tblGrid>
              <a:tr h="891336">
                <a:tc>
                  <a:txBody>
                    <a:bodyPr/>
                    <a:lstStyle/>
                    <a:p>
                      <a:pPr algn="l">
                        <a:lnSpc>
                          <a:spcPct val="120000"/>
                        </a:lnSpc>
                        <a:spcAft>
                          <a:spcPts val="600"/>
                        </a:spcAft>
                      </a:pPr>
                      <a:endParaRPr lang="es-ES" sz="3000" dirty="0" smtClean="0">
                        <a:effectLst/>
                        <a:latin typeface="+mn-lt"/>
                      </a:endParaRPr>
                    </a:p>
                    <a:p>
                      <a:pPr algn="l">
                        <a:lnSpc>
                          <a:spcPct val="120000"/>
                        </a:lnSpc>
                        <a:spcAft>
                          <a:spcPts val="600"/>
                        </a:spcAft>
                      </a:pPr>
                      <a:r>
                        <a:rPr lang="es-ES" sz="3000" dirty="0" smtClean="0">
                          <a:effectLst/>
                          <a:latin typeface="+mn-lt"/>
                        </a:rPr>
                        <a:t>Agencia </a:t>
                      </a:r>
                      <a:r>
                        <a:rPr lang="es-ES" sz="3000" dirty="0">
                          <a:effectLst/>
                          <a:latin typeface="+mn-lt"/>
                        </a:rPr>
                        <a:t>Estatal de </a:t>
                      </a:r>
                      <a:r>
                        <a:rPr lang="es-ES" sz="3000" dirty="0" smtClean="0">
                          <a:effectLst/>
                          <a:latin typeface="+mn-lt"/>
                        </a:rPr>
                        <a:t>Meteorología</a:t>
                      </a:r>
                    </a:p>
                    <a:p>
                      <a:pPr algn="l">
                        <a:lnSpc>
                          <a:spcPct val="120000"/>
                        </a:lnSpc>
                        <a:spcAft>
                          <a:spcPts val="600"/>
                        </a:spcAft>
                      </a:pPr>
                      <a:endParaRPr lang="es-ES" sz="3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20000"/>
                        </a:lnSpc>
                        <a:spcAft>
                          <a:spcPts val="600"/>
                        </a:spcAft>
                      </a:pPr>
                      <a:r>
                        <a:rPr lang="es-ES" sz="3000" b="0" u="sng" dirty="0">
                          <a:effectLst/>
                          <a:latin typeface="+mn-lt"/>
                          <a:hlinkClick r:id="rId2"/>
                        </a:rPr>
                        <a:t>http://www.aemet.es/</a:t>
                      </a:r>
                      <a:endParaRPr lang="es-ES" sz="3000" b="0" dirty="0">
                        <a:effectLst/>
                        <a:latin typeface="+mn-lt"/>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ctr">
                        <a:lnSpc>
                          <a:spcPct val="120000"/>
                        </a:lnSpc>
                        <a:spcAft>
                          <a:spcPts val="600"/>
                        </a:spcAft>
                      </a:pPr>
                      <a:endParaRPr lang="es-ES" sz="3000" dirty="0">
                        <a:effectLst/>
                        <a:latin typeface="+mn-lt"/>
                        <a:ea typeface="Calibri" panose="020F0502020204030204" pitchFamily="34" charset="0"/>
                        <a:cs typeface="Times New Roman" panose="02020603050405020304" pitchFamily="18" charset="0"/>
                      </a:endParaRPr>
                    </a:p>
                  </a:txBody>
                  <a:tcPr marL="68580" marR="68580" marT="71755" marB="0" anchor="ctr">
                    <a:noFill/>
                  </a:tcPr>
                </a:tc>
                <a:extLst>
                  <a:ext uri="{0D108BD9-81ED-4DB2-BD59-A6C34878D82A}">
                    <a16:rowId xmlns:a16="http://schemas.microsoft.com/office/drawing/2014/main" val="2791791715"/>
                  </a:ext>
                </a:extLst>
              </a:tr>
            </a:tbl>
          </a:graphicData>
        </a:graphic>
      </p:graphicFrame>
      <p:pic>
        <p:nvPicPr>
          <p:cNvPr id="5123" name="Imagen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0317" y="3666188"/>
            <a:ext cx="2137536" cy="938976"/>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p:cNvSpPr txBox="1"/>
          <p:nvPr/>
        </p:nvSpPr>
        <p:spPr>
          <a:xfrm rot="16200000">
            <a:off x="-910148" y="3633531"/>
            <a:ext cx="3016210" cy="523220"/>
          </a:xfrm>
          <a:prstGeom prst="rect">
            <a:avLst/>
          </a:prstGeom>
          <a:noFill/>
        </p:spPr>
        <p:txBody>
          <a:bodyPr wrap="none" rtlCol="0">
            <a:spAutoFit/>
          </a:bodyPr>
          <a:lstStyle/>
          <a:p>
            <a:r>
              <a:rPr lang="es-ES" sz="2800" b="1" dirty="0" smtClean="0"/>
              <a:t>METEOROLÓGICOS</a:t>
            </a:r>
            <a:endParaRPr lang="es-ES" sz="2800" b="1" dirty="0"/>
          </a:p>
        </p:txBody>
      </p:sp>
    </p:spTree>
    <p:extLst>
      <p:ext uri="{BB962C8B-B14F-4D97-AF65-F5344CB8AC3E}">
        <p14:creationId xmlns:p14="http://schemas.microsoft.com/office/powerpoint/2010/main" val="3296123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	</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16</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83555" y="1228584"/>
            <a:ext cx="9101212" cy="1015663"/>
          </a:xfrm>
          <a:prstGeom prst="rect">
            <a:avLst/>
          </a:prstGeom>
          <a:noFill/>
        </p:spPr>
        <p:txBody>
          <a:bodyPr wrap="square" rtlCol="0">
            <a:spAutoFit/>
          </a:bodyPr>
          <a:lstStyle/>
          <a:p>
            <a:r>
              <a:rPr lang="es-ES" sz="3000" b="1" dirty="0" smtClean="0"/>
              <a:t>Ingesta de Datos. Fuentes </a:t>
            </a:r>
            <a:r>
              <a:rPr lang="es-ES" sz="3000" b="1" dirty="0"/>
              <a:t>de datos</a:t>
            </a:r>
            <a:br>
              <a:rPr lang="es-ES" sz="3000" b="1" dirty="0"/>
            </a:br>
            <a:r>
              <a:rPr lang="es-ES" sz="3000" b="1" dirty="0"/>
              <a:t>Portales </a:t>
            </a:r>
            <a:r>
              <a:rPr lang="es-ES" sz="3000" b="1" dirty="0" smtClean="0"/>
              <a:t>especializados</a:t>
            </a:r>
            <a:endParaRPr lang="es-ES" sz="3000" b="1"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graphicFrame>
        <p:nvGraphicFramePr>
          <p:cNvPr id="10" name="Tabla 9"/>
          <p:cNvGraphicFramePr>
            <a:graphicFrameLocks noGrp="1"/>
          </p:cNvGraphicFramePr>
          <p:nvPr>
            <p:extLst>
              <p:ext uri="{D42A27DB-BD31-4B8C-83A1-F6EECF244321}">
                <p14:modId xmlns:p14="http://schemas.microsoft.com/office/powerpoint/2010/main" val="1682814320"/>
              </p:ext>
            </p:extLst>
          </p:nvPr>
        </p:nvGraphicFramePr>
        <p:xfrm>
          <a:off x="1059735" y="2244247"/>
          <a:ext cx="10686790" cy="3725377"/>
        </p:xfrm>
        <a:graphic>
          <a:graphicData uri="http://schemas.openxmlformats.org/drawingml/2006/table">
            <a:tbl>
              <a:tblPr firstRow="1" firstCol="1" bandRow="1">
                <a:tableStyleId>{5C22544A-7EE6-4342-B048-85BDC9FD1C3A}</a:tableStyleId>
              </a:tblPr>
              <a:tblGrid>
                <a:gridCol w="3171480">
                  <a:extLst>
                    <a:ext uri="{9D8B030D-6E8A-4147-A177-3AD203B41FA5}">
                      <a16:colId xmlns:a16="http://schemas.microsoft.com/office/drawing/2014/main" val="2408432120"/>
                    </a:ext>
                  </a:extLst>
                </a:gridCol>
                <a:gridCol w="4513668">
                  <a:extLst>
                    <a:ext uri="{9D8B030D-6E8A-4147-A177-3AD203B41FA5}">
                      <a16:colId xmlns:a16="http://schemas.microsoft.com/office/drawing/2014/main" val="1330816607"/>
                    </a:ext>
                  </a:extLst>
                </a:gridCol>
                <a:gridCol w="3001642">
                  <a:extLst>
                    <a:ext uri="{9D8B030D-6E8A-4147-A177-3AD203B41FA5}">
                      <a16:colId xmlns:a16="http://schemas.microsoft.com/office/drawing/2014/main" val="2799189309"/>
                    </a:ext>
                  </a:extLst>
                </a:gridCol>
              </a:tblGrid>
              <a:tr h="1530817">
                <a:tc>
                  <a:txBody>
                    <a:bodyPr/>
                    <a:lstStyle/>
                    <a:p>
                      <a:pPr algn="l">
                        <a:lnSpc>
                          <a:spcPct val="120000"/>
                        </a:lnSpc>
                        <a:spcAft>
                          <a:spcPts val="600"/>
                        </a:spcAft>
                      </a:pPr>
                      <a:r>
                        <a:rPr lang="es-ES" sz="3000" dirty="0" smtClean="0">
                          <a:effectLst/>
                          <a:latin typeface="+mn-lt"/>
                        </a:rPr>
                        <a:t>Base </a:t>
                      </a:r>
                      <a:r>
                        <a:rPr lang="es-ES" sz="3000" dirty="0">
                          <a:effectLst/>
                          <a:latin typeface="+mn-lt"/>
                        </a:rPr>
                        <a:t>de datos </a:t>
                      </a:r>
                      <a:r>
                        <a:rPr lang="es-ES" sz="3000" dirty="0" smtClean="0">
                          <a:effectLst/>
                          <a:latin typeface="+mn-lt"/>
                        </a:rPr>
                        <a:t>Meteorológica</a:t>
                      </a:r>
                      <a:endParaRPr lang="es-ES" sz="3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20000"/>
                        </a:lnSpc>
                        <a:spcAft>
                          <a:spcPts val="600"/>
                        </a:spcAft>
                      </a:pPr>
                      <a:r>
                        <a:rPr lang="es-ES" sz="3000" b="0" u="sng" dirty="0">
                          <a:effectLst/>
                          <a:latin typeface="+mn-lt"/>
                          <a:hlinkClick r:id="rId2"/>
                        </a:rPr>
                        <a:t>https://datosclima.es/</a:t>
                      </a:r>
                      <a:endParaRPr lang="es-ES" sz="3000" b="0" dirty="0">
                        <a:effectLst/>
                        <a:latin typeface="+mn-lt"/>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ctr">
                        <a:lnSpc>
                          <a:spcPct val="120000"/>
                        </a:lnSpc>
                        <a:spcAft>
                          <a:spcPts val="600"/>
                        </a:spcAft>
                      </a:pPr>
                      <a:endParaRPr lang="es-ES" sz="3000" dirty="0">
                        <a:effectLst/>
                        <a:latin typeface="+mn-lt"/>
                        <a:ea typeface="Calibri" panose="020F0502020204030204" pitchFamily="34" charset="0"/>
                        <a:cs typeface="Times New Roman" panose="02020603050405020304" pitchFamily="18" charset="0"/>
                      </a:endParaRPr>
                    </a:p>
                  </a:txBody>
                  <a:tcPr marL="68580" marR="68580" marT="71755" marB="0" anchor="ctr">
                    <a:noFill/>
                  </a:tcPr>
                </a:tc>
                <a:extLst>
                  <a:ext uri="{0D108BD9-81ED-4DB2-BD59-A6C34878D82A}">
                    <a16:rowId xmlns:a16="http://schemas.microsoft.com/office/drawing/2014/main" val="515640170"/>
                  </a:ext>
                </a:extLst>
              </a:tr>
              <a:tr h="1353640">
                <a:tc>
                  <a:txBody>
                    <a:bodyPr/>
                    <a:lstStyle/>
                    <a:p>
                      <a:pPr algn="l">
                        <a:lnSpc>
                          <a:spcPct val="120000"/>
                        </a:lnSpc>
                        <a:spcAft>
                          <a:spcPts val="600"/>
                        </a:spcAft>
                      </a:pPr>
                      <a:r>
                        <a:rPr lang="es-ES" sz="3000" dirty="0">
                          <a:effectLst/>
                          <a:latin typeface="+mn-lt"/>
                        </a:rPr>
                        <a:t>Associació Valenciana de meteorología Josep Peinado</a:t>
                      </a:r>
                      <a:endParaRPr lang="es-ES" sz="3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20000"/>
                        </a:lnSpc>
                        <a:spcAft>
                          <a:spcPts val="600"/>
                        </a:spcAft>
                      </a:pPr>
                      <a:r>
                        <a:rPr lang="es-ES" sz="3000" u="sng" dirty="0">
                          <a:effectLst/>
                          <a:latin typeface="+mn-lt"/>
                          <a:hlinkClick r:id="rId3"/>
                        </a:rPr>
                        <a:t>https://www.avamet.org/</a:t>
                      </a:r>
                      <a:endParaRPr lang="es-ES" sz="3000" dirty="0">
                        <a:effectLst/>
                        <a:latin typeface="+mn-lt"/>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ctr">
                        <a:lnSpc>
                          <a:spcPct val="120000"/>
                        </a:lnSpc>
                        <a:spcAft>
                          <a:spcPts val="600"/>
                        </a:spcAft>
                      </a:pPr>
                      <a:endParaRPr lang="es-ES" sz="3000" dirty="0">
                        <a:effectLst/>
                        <a:latin typeface="+mn-lt"/>
                        <a:ea typeface="Calibri" panose="020F0502020204030204" pitchFamily="34" charset="0"/>
                        <a:cs typeface="Times New Roman" panose="02020603050405020304" pitchFamily="18" charset="0"/>
                      </a:endParaRPr>
                    </a:p>
                  </a:txBody>
                  <a:tcPr marL="68580" marR="68580" marT="71755" marB="0" anchor="ctr">
                    <a:noFill/>
                  </a:tcPr>
                </a:tc>
                <a:extLst>
                  <a:ext uri="{0D108BD9-81ED-4DB2-BD59-A6C34878D82A}">
                    <a16:rowId xmlns:a16="http://schemas.microsoft.com/office/drawing/2014/main" val="1783140487"/>
                  </a:ext>
                </a:extLst>
              </a:tr>
            </a:tbl>
          </a:graphicData>
        </a:graphic>
      </p:graphicFrame>
      <p:pic>
        <p:nvPicPr>
          <p:cNvPr id="5122" name="Imagen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8934" y="2447683"/>
            <a:ext cx="1287022" cy="1156963"/>
          </a:xfrm>
          <a:prstGeom prst="rect">
            <a:avLst/>
          </a:prstGeom>
          <a:noFill/>
          <a:extLst>
            <a:ext uri="{909E8E84-426E-40DD-AFC4-6F175D3DCCD1}">
              <a14:hiddenFill xmlns:a14="http://schemas.microsoft.com/office/drawing/2010/main">
                <a:solidFill>
                  <a:srgbClr val="FFFFFF"/>
                </a:solidFill>
              </a14:hiddenFill>
            </a:ext>
          </a:extLst>
        </p:spPr>
      </p:pic>
      <p:pic>
        <p:nvPicPr>
          <p:cNvPr id="5121" name="Imagen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9390" y="4548842"/>
            <a:ext cx="2886111" cy="525575"/>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p:cNvSpPr txBox="1"/>
          <p:nvPr/>
        </p:nvSpPr>
        <p:spPr>
          <a:xfrm rot="16200000">
            <a:off x="-910148" y="3633531"/>
            <a:ext cx="3016210" cy="523220"/>
          </a:xfrm>
          <a:prstGeom prst="rect">
            <a:avLst/>
          </a:prstGeom>
          <a:noFill/>
        </p:spPr>
        <p:txBody>
          <a:bodyPr wrap="none" rtlCol="0">
            <a:spAutoFit/>
          </a:bodyPr>
          <a:lstStyle/>
          <a:p>
            <a:r>
              <a:rPr lang="es-ES" sz="2800" b="1" dirty="0" smtClean="0"/>
              <a:t>METEOROLÓGICOS</a:t>
            </a:r>
            <a:endParaRPr lang="es-ES" sz="2800" b="1" dirty="0"/>
          </a:p>
        </p:txBody>
      </p:sp>
    </p:spTree>
    <p:extLst>
      <p:ext uri="{BB962C8B-B14F-4D97-AF65-F5344CB8AC3E}">
        <p14:creationId xmlns:p14="http://schemas.microsoft.com/office/powerpoint/2010/main" val="4874018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17</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56123" y="1226488"/>
            <a:ext cx="9101212" cy="4708981"/>
          </a:xfrm>
          <a:prstGeom prst="rect">
            <a:avLst/>
          </a:prstGeom>
          <a:noFill/>
        </p:spPr>
        <p:txBody>
          <a:bodyPr wrap="square" rtlCol="0">
            <a:spAutoFit/>
          </a:bodyPr>
          <a:lstStyle/>
          <a:p>
            <a:r>
              <a:rPr lang="es-ES" sz="3000" b="1" dirty="0"/>
              <a:t>EDA (Exploratory Data Analisys</a:t>
            </a:r>
            <a:r>
              <a:rPr lang="es-ES" sz="3000" b="1" dirty="0" smtClean="0"/>
              <a:t>)</a:t>
            </a:r>
          </a:p>
          <a:p>
            <a:endParaRPr lang="es-ES" sz="3000" dirty="0"/>
          </a:p>
          <a:p>
            <a:pPr marL="457200" indent="-457200">
              <a:buFont typeface="Arial" panose="020B0604020202020204" pitchFamily="34" charset="0"/>
              <a:buChar char="•"/>
            </a:pPr>
            <a:r>
              <a:rPr lang="es-ES" sz="3000" dirty="0" smtClean="0"/>
              <a:t>Inicialmente se trataron archivos de tipo txt, filtrando la ciudad de Valencia.</a:t>
            </a:r>
          </a:p>
          <a:p>
            <a:pPr marL="457200" indent="-457200">
              <a:buFont typeface="Arial" panose="020B0604020202020204" pitchFamily="34" charset="0"/>
              <a:buChar char="•"/>
            </a:pPr>
            <a:r>
              <a:rPr lang="es-ES" sz="3000" dirty="0" smtClean="0"/>
              <a:t>Se pusieron de manifiesto múltiples problemas de formato al tener datos diferentes según la estación y el año a considerar.</a:t>
            </a:r>
          </a:p>
          <a:p>
            <a:pPr marL="457200" indent="-457200">
              <a:buFont typeface="Arial" panose="020B0604020202020204" pitchFamily="34" charset="0"/>
              <a:buChar char="•"/>
            </a:pPr>
            <a:r>
              <a:rPr lang="es-ES" sz="3000" dirty="0" smtClean="0"/>
              <a:t>Se detectaron inconsistencias que forzaron empezar de nuevo el tratamiento de datos con archivos de tipo csv (datos abiertos GVA)</a:t>
            </a:r>
            <a:endParaRPr lang="es-ES" sz="3000"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Tree>
    <p:extLst>
      <p:ext uri="{BB962C8B-B14F-4D97-AF65-F5344CB8AC3E}">
        <p14:creationId xmlns:p14="http://schemas.microsoft.com/office/powerpoint/2010/main" val="41806766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18</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56123" y="1226488"/>
            <a:ext cx="9101212" cy="4708981"/>
          </a:xfrm>
          <a:prstGeom prst="rect">
            <a:avLst/>
          </a:prstGeom>
          <a:noFill/>
        </p:spPr>
        <p:txBody>
          <a:bodyPr wrap="square" rtlCol="0">
            <a:spAutoFit/>
          </a:bodyPr>
          <a:lstStyle/>
          <a:p>
            <a:r>
              <a:rPr lang="es-ES" sz="3000" b="1" dirty="0"/>
              <a:t>EDA (Exploratory Data Analisys</a:t>
            </a:r>
            <a:r>
              <a:rPr lang="es-ES" sz="3000" b="1" dirty="0" smtClean="0"/>
              <a:t>)</a:t>
            </a:r>
          </a:p>
          <a:p>
            <a:endParaRPr lang="es-ES" sz="3000" dirty="0"/>
          </a:p>
          <a:p>
            <a:pPr marL="457200" indent="-457200">
              <a:buFont typeface="Arial" panose="020B0604020202020204" pitchFamily="34" charset="0"/>
              <a:buChar char="•"/>
            </a:pPr>
            <a:r>
              <a:rPr lang="es-ES" sz="3000" dirty="0" smtClean="0"/>
              <a:t>Se disponía de datos desde 1994 hasta la actualidad, según de que estación se trataba.</a:t>
            </a:r>
          </a:p>
          <a:p>
            <a:pPr marL="457200" indent="-457200">
              <a:buFont typeface="Arial" panose="020B0604020202020204" pitchFamily="34" charset="0"/>
              <a:buChar char="•"/>
            </a:pPr>
            <a:r>
              <a:rPr lang="es-ES" sz="3000" dirty="0" smtClean="0"/>
              <a:t>Muchas estaciones carecían de información meteorológica o era incompleta, se debía conseguir de otra fuente.</a:t>
            </a:r>
          </a:p>
          <a:p>
            <a:pPr marL="457200" indent="-457200">
              <a:buFont typeface="Arial" panose="020B0604020202020204" pitchFamily="34" charset="0"/>
              <a:buChar char="•"/>
            </a:pPr>
            <a:r>
              <a:rPr lang="es-ES" sz="3000" dirty="0" smtClean="0"/>
              <a:t>La elección de la fuente de datos meteorológicos se basó en que era gratuita y se disponía de datos desde 2013.</a:t>
            </a:r>
            <a:endParaRPr lang="es-ES" sz="3000"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Tree>
    <p:extLst>
      <p:ext uri="{BB962C8B-B14F-4D97-AF65-F5344CB8AC3E}">
        <p14:creationId xmlns:p14="http://schemas.microsoft.com/office/powerpoint/2010/main" val="3645018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19</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56123" y="1226488"/>
            <a:ext cx="9101212" cy="4708981"/>
          </a:xfrm>
          <a:prstGeom prst="rect">
            <a:avLst/>
          </a:prstGeom>
          <a:noFill/>
        </p:spPr>
        <p:txBody>
          <a:bodyPr wrap="square" rtlCol="0">
            <a:spAutoFit/>
          </a:bodyPr>
          <a:lstStyle/>
          <a:p>
            <a:r>
              <a:rPr lang="en-US" sz="3000" b="1" dirty="0"/>
              <a:t>ETL (Extract Transform and Load</a:t>
            </a:r>
            <a:r>
              <a:rPr lang="en-US" sz="3000" b="1" dirty="0" smtClean="0"/>
              <a:t>)</a:t>
            </a:r>
          </a:p>
          <a:p>
            <a:endParaRPr lang="es-ES" sz="3000" b="1" dirty="0"/>
          </a:p>
          <a:p>
            <a:pPr marL="457200" indent="-457200">
              <a:buFont typeface="Arial" panose="020B0604020202020204" pitchFamily="34" charset="0"/>
              <a:buChar char="•"/>
            </a:pPr>
            <a:r>
              <a:rPr lang="es-ES" sz="3000" dirty="0" smtClean="0"/>
              <a:t>Se crearon scripts en Python para fusionar los datos de clima con los de calidad del aire.</a:t>
            </a:r>
          </a:p>
          <a:p>
            <a:pPr marL="457200" indent="-457200">
              <a:buFont typeface="Arial" panose="020B0604020202020204" pitchFamily="34" charset="0"/>
              <a:buChar char="•"/>
            </a:pPr>
            <a:r>
              <a:rPr lang="es-ES" sz="3000" dirty="0" smtClean="0"/>
              <a:t>La prioridad ha sido siempre los datos facilitados por las estaciones de calidad de aire, complementando nulos con datos de clima.</a:t>
            </a:r>
          </a:p>
          <a:p>
            <a:pPr marL="457200" indent="-457200">
              <a:buFont typeface="Arial" panose="020B0604020202020204" pitchFamily="34" charset="0"/>
              <a:buChar char="•"/>
            </a:pPr>
            <a:r>
              <a:rPr lang="es-ES" sz="3000" dirty="0" smtClean="0"/>
              <a:t>Después de la fusión de datos se comprueba que hay altos porcentajes de datos faltantes en algunas estaciones y para algunos indicadores.</a:t>
            </a:r>
            <a:endParaRPr lang="es-ES" sz="3000"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Tree>
    <p:extLst>
      <p:ext uri="{BB962C8B-B14F-4D97-AF65-F5344CB8AC3E}">
        <p14:creationId xmlns:p14="http://schemas.microsoft.com/office/powerpoint/2010/main" val="1412893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t>2</a:t>
            </a:fld>
            <a:endParaRPr lang="es-ES" dirty="0"/>
          </a:p>
        </p:txBody>
      </p:sp>
      <p:sp>
        <p:nvSpPr>
          <p:cNvPr id="5" name="CuadroTexto 4"/>
          <p:cNvSpPr txBox="1"/>
          <p:nvPr/>
        </p:nvSpPr>
        <p:spPr>
          <a:xfrm>
            <a:off x="510592" y="2351202"/>
            <a:ext cx="11235934" cy="3016210"/>
          </a:xfrm>
          <a:prstGeom prst="rect">
            <a:avLst/>
          </a:prstGeom>
          <a:noFill/>
        </p:spPr>
        <p:txBody>
          <a:bodyPr wrap="square" rtlCol="0">
            <a:spAutoFit/>
          </a:bodyPr>
          <a:lstStyle/>
          <a:p>
            <a:pPr algn="ctr"/>
            <a:r>
              <a:rPr lang="es-ES" sz="4000" b="1" dirty="0"/>
              <a:t>Proyecto Peaky Blinders</a:t>
            </a:r>
          </a:p>
          <a:p>
            <a:endParaRPr lang="es-ES" sz="3000" dirty="0" smtClean="0"/>
          </a:p>
          <a:p>
            <a:endParaRPr lang="es-ES" sz="3000" dirty="0"/>
          </a:p>
          <a:p>
            <a:pPr algn="ctr"/>
            <a:r>
              <a:rPr lang="es-ES" sz="3000" dirty="0" smtClean="0"/>
              <a:t>Los </a:t>
            </a:r>
            <a:r>
              <a:rPr lang="es-ES" sz="3000" dirty="0"/>
              <a:t>datos de calidad del aire promueven estudios que predicen el bienestar en las ciudades</a:t>
            </a:r>
            <a:r>
              <a:rPr lang="es-ES" sz="3000" dirty="0" smtClean="0"/>
              <a:t>.</a:t>
            </a:r>
          </a:p>
          <a:p>
            <a:pPr algn="ctr"/>
            <a:r>
              <a:rPr lang="es-ES" sz="3000" dirty="0" smtClean="0"/>
              <a:t>¿</a:t>
            </a:r>
            <a:r>
              <a:rPr lang="es-ES" sz="3000" dirty="0"/>
              <a:t>Que habría que cambiar? ¿Que ha de mejorar?</a:t>
            </a:r>
          </a:p>
        </p:txBody>
      </p:sp>
      <p:sp>
        <p:nvSpPr>
          <p:cNvPr id="6" name="CuadroTexto 5"/>
          <p:cNvSpPr txBox="1"/>
          <p:nvPr/>
        </p:nvSpPr>
        <p:spPr>
          <a:xfrm>
            <a:off x="4973936" y="442251"/>
            <a:ext cx="6772589" cy="646331"/>
          </a:xfrm>
          <a:prstGeom prst="rect">
            <a:avLst/>
          </a:prstGeom>
          <a:noFill/>
        </p:spPr>
        <p:txBody>
          <a:bodyPr wrap="square" rtlCol="0">
            <a:spAutoFit/>
          </a:bodyPr>
          <a:lstStyle/>
          <a:p>
            <a:pPr algn="r"/>
            <a:r>
              <a:rPr lang="es-ES" sz="3600" b="1" dirty="0" smtClean="0"/>
              <a:t>Presentación y objetivos</a:t>
            </a:r>
            <a:endParaRPr lang="es-ES" sz="3600" b="1" dirty="0"/>
          </a:p>
        </p:txBody>
      </p:sp>
      <p:cxnSp>
        <p:nvCxnSpPr>
          <p:cNvPr id="8" name="Conector recto 7"/>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10"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pic>
        <p:nvPicPr>
          <p:cNvPr id="11" name="Imagen 10"/>
          <p:cNvPicPr/>
          <p:nvPr/>
        </p:nvPicPr>
        <p:blipFill>
          <a:blip r:embed="rId2" cstate="print">
            <a:extLst>
              <a:ext uri="{28A0092B-C50C-407E-A947-70E740481C1C}">
                <a14:useLocalDpi xmlns:a14="http://schemas.microsoft.com/office/drawing/2010/main" val="0"/>
              </a:ext>
            </a:extLst>
          </a:blip>
          <a:stretch>
            <a:fillRect/>
          </a:stretch>
        </p:blipFill>
        <p:spPr>
          <a:xfrm>
            <a:off x="9443020" y="1734908"/>
            <a:ext cx="2179003" cy="20872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7585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20</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56123" y="1226488"/>
            <a:ext cx="9101212" cy="4708981"/>
          </a:xfrm>
          <a:prstGeom prst="rect">
            <a:avLst/>
          </a:prstGeom>
          <a:noFill/>
        </p:spPr>
        <p:txBody>
          <a:bodyPr wrap="square" rtlCol="0">
            <a:spAutoFit/>
          </a:bodyPr>
          <a:lstStyle/>
          <a:p>
            <a:r>
              <a:rPr lang="en-US" sz="3000" b="1" dirty="0"/>
              <a:t>ETL (Extract Transform and Load</a:t>
            </a:r>
            <a:r>
              <a:rPr lang="en-US" sz="3000" b="1" dirty="0" smtClean="0"/>
              <a:t>)</a:t>
            </a:r>
          </a:p>
          <a:p>
            <a:endParaRPr lang="es-ES" sz="3000" b="1" dirty="0"/>
          </a:p>
          <a:p>
            <a:pPr marL="457200" indent="-457200">
              <a:buFont typeface="Arial" panose="020B0604020202020204" pitchFamily="34" charset="0"/>
              <a:buChar char="•"/>
            </a:pPr>
            <a:r>
              <a:rPr lang="es-ES" sz="3000" dirty="0" smtClean="0"/>
              <a:t>Para poder rellenar huecos por datos faltantes se opta por realizar un proceso de interpolación, que estima los datos ausentes considerando los valores conocidos en el contexto de las fechas anteriores y posteriores de los huecos.</a:t>
            </a:r>
          </a:p>
          <a:p>
            <a:pPr marL="457200" indent="-457200">
              <a:buFont typeface="Arial" panose="020B0604020202020204" pitchFamily="34" charset="0"/>
              <a:buChar char="•"/>
            </a:pPr>
            <a:r>
              <a:rPr lang="es-ES" sz="3000" dirty="0" smtClean="0"/>
              <a:t>Finalmente se obtuvo un dataset con la información disponible de todas las estaciones de Valencia en cuanto a calidad del aire y clima.</a:t>
            </a:r>
            <a:endParaRPr lang="es-ES" sz="3000"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Tree>
    <p:extLst>
      <p:ext uri="{BB962C8B-B14F-4D97-AF65-F5344CB8AC3E}">
        <p14:creationId xmlns:p14="http://schemas.microsoft.com/office/powerpoint/2010/main" val="3932676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21</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83555" y="1185706"/>
            <a:ext cx="9101212" cy="3785652"/>
          </a:xfrm>
          <a:prstGeom prst="rect">
            <a:avLst/>
          </a:prstGeom>
          <a:noFill/>
        </p:spPr>
        <p:txBody>
          <a:bodyPr wrap="square" rtlCol="0">
            <a:spAutoFit/>
          </a:bodyPr>
          <a:lstStyle/>
          <a:p>
            <a:r>
              <a:rPr lang="es-ES" sz="3000" b="1" dirty="0" smtClean="0"/>
              <a:t>Big Data. Almacenamiento de datos.</a:t>
            </a:r>
          </a:p>
          <a:p>
            <a:endParaRPr lang="es-ES" sz="3000" dirty="0" smtClean="0"/>
          </a:p>
          <a:p>
            <a:pPr marL="457200" indent="-457200">
              <a:buFont typeface="Arial" panose="020B0604020202020204" pitchFamily="34" charset="0"/>
              <a:buChar char="•"/>
            </a:pPr>
            <a:r>
              <a:rPr lang="es-ES" sz="3000" dirty="0" smtClean="0"/>
              <a:t>Se utiliza Elasticsearch como base de datos para almacenar los dataset necesarios y poder realizar visualizaciones con Kibana</a:t>
            </a:r>
          </a:p>
          <a:p>
            <a:pPr marL="457200" indent="-457200">
              <a:buFont typeface="Arial" panose="020B0604020202020204" pitchFamily="34" charset="0"/>
              <a:buChar char="•"/>
            </a:pPr>
            <a:endParaRPr lang="es-ES" sz="3000" dirty="0" smtClean="0"/>
          </a:p>
          <a:p>
            <a:pPr marL="457200" indent="-457200">
              <a:buFont typeface="Arial" panose="020B0604020202020204" pitchFamily="34" charset="0"/>
              <a:buChar char="•"/>
            </a:pPr>
            <a:r>
              <a:rPr lang="es-ES" sz="3000" dirty="0" smtClean="0"/>
              <a:t>La carga de datos en Elasticsearch, desde los archivos csv que se han creado, se efectúa con Logstash</a:t>
            </a:r>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Tree>
    <p:extLst>
      <p:ext uri="{BB962C8B-B14F-4D97-AF65-F5344CB8AC3E}">
        <p14:creationId xmlns:p14="http://schemas.microsoft.com/office/powerpoint/2010/main" val="21445010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22</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83555" y="1185706"/>
            <a:ext cx="9101212" cy="2862322"/>
          </a:xfrm>
          <a:prstGeom prst="rect">
            <a:avLst/>
          </a:prstGeom>
          <a:noFill/>
        </p:spPr>
        <p:txBody>
          <a:bodyPr wrap="square" rtlCol="0">
            <a:spAutoFit/>
          </a:bodyPr>
          <a:lstStyle/>
          <a:p>
            <a:r>
              <a:rPr lang="es-ES" sz="3000" b="1" dirty="0" smtClean="0"/>
              <a:t>Big Data. Almacenamiento de datos.</a:t>
            </a:r>
          </a:p>
          <a:p>
            <a:endParaRPr lang="es-ES" sz="3000" dirty="0" smtClean="0"/>
          </a:p>
          <a:p>
            <a:pPr marL="457200" indent="-457200">
              <a:buFont typeface="Arial" panose="020B0604020202020204" pitchFamily="34" charset="0"/>
              <a:buChar char="•"/>
            </a:pPr>
            <a:r>
              <a:rPr lang="es-ES" sz="3000" dirty="0" smtClean="0"/>
              <a:t>Se crean 2 grupos de índices en la Base de datos:</a:t>
            </a:r>
          </a:p>
          <a:p>
            <a:pPr marL="457200" indent="-457200">
              <a:buFont typeface="Arial" panose="020B0604020202020204" pitchFamily="34" charset="0"/>
              <a:buChar char="•"/>
            </a:pPr>
            <a:endParaRPr lang="es-ES" sz="3000" dirty="0" smtClean="0"/>
          </a:p>
          <a:p>
            <a:pPr marL="914400" lvl="1" indent="-457200">
              <a:buFont typeface="Arial" panose="020B0604020202020204" pitchFamily="34" charset="0"/>
              <a:buChar char="•"/>
            </a:pPr>
            <a:r>
              <a:rPr lang="es-ES" sz="3000" dirty="0" smtClean="0"/>
              <a:t>Datos históricos de todas las estaciones</a:t>
            </a:r>
            <a:r>
              <a:rPr lang="es-ES" sz="3000" baseline="30000" dirty="0" smtClean="0"/>
              <a:t>(*)</a:t>
            </a:r>
          </a:p>
          <a:p>
            <a:pPr marL="914400" lvl="1" indent="-457200">
              <a:buFont typeface="Arial" panose="020B0604020202020204" pitchFamily="34" charset="0"/>
              <a:buChar char="•"/>
            </a:pPr>
            <a:r>
              <a:rPr lang="es-ES" sz="3000" dirty="0" smtClean="0"/>
              <a:t>Predicciones por estación e indicador</a:t>
            </a:r>
            <a:r>
              <a:rPr lang="es-ES" sz="3000" baseline="30000" dirty="0"/>
              <a:t> (*)</a:t>
            </a:r>
            <a:endParaRPr lang="es-ES" sz="3000" dirty="0" smtClean="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Rectángulo 8"/>
          <p:cNvSpPr/>
          <p:nvPr/>
        </p:nvSpPr>
        <p:spPr>
          <a:xfrm>
            <a:off x="8007168" y="5725258"/>
            <a:ext cx="3739357" cy="369332"/>
          </a:xfrm>
          <a:prstGeom prst="rect">
            <a:avLst/>
          </a:prstGeom>
        </p:spPr>
        <p:txBody>
          <a:bodyPr wrap="none">
            <a:spAutoFit/>
          </a:bodyPr>
          <a:lstStyle/>
          <a:p>
            <a:pPr algn="r"/>
            <a:r>
              <a:rPr lang="es-ES" i="1" baseline="30000" dirty="0"/>
              <a:t>(*) </a:t>
            </a:r>
            <a:r>
              <a:rPr lang="es-ES" i="1" dirty="0" smtClean="0"/>
              <a:t>Cada estación tiene su propio índice</a:t>
            </a:r>
            <a:endParaRPr lang="es-ES" i="1" dirty="0"/>
          </a:p>
        </p:txBody>
      </p:sp>
    </p:spTree>
    <p:extLst>
      <p:ext uri="{BB962C8B-B14F-4D97-AF65-F5344CB8AC3E}">
        <p14:creationId xmlns:p14="http://schemas.microsoft.com/office/powerpoint/2010/main" val="9133120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23</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3785652"/>
          </a:xfrm>
          <a:prstGeom prst="rect">
            <a:avLst/>
          </a:prstGeom>
          <a:noFill/>
        </p:spPr>
        <p:txBody>
          <a:bodyPr wrap="square" rtlCol="0">
            <a:spAutoFit/>
          </a:bodyPr>
          <a:lstStyle/>
          <a:p>
            <a:r>
              <a:rPr lang="es-ES" sz="3000" b="1" dirty="0" smtClean="0"/>
              <a:t>Big Data. Visualización de la información.</a:t>
            </a:r>
          </a:p>
          <a:p>
            <a:endParaRPr lang="es-ES" sz="3000" dirty="0" smtClean="0"/>
          </a:p>
          <a:p>
            <a:pPr marL="457200" indent="-457200">
              <a:buFont typeface="Arial" panose="020B0604020202020204" pitchFamily="34" charset="0"/>
              <a:buChar char="•"/>
            </a:pPr>
            <a:r>
              <a:rPr lang="es-ES" sz="3000" dirty="0" smtClean="0"/>
              <a:t>Debido a la imposibilidad de conectar Tableau con Elasticsearch y la gran dificultad de conectar con Power BI, se optó por usar Kibana.</a:t>
            </a:r>
          </a:p>
          <a:p>
            <a:pPr marL="457200" indent="-457200">
              <a:buFont typeface="Arial" panose="020B0604020202020204" pitchFamily="34" charset="0"/>
              <a:buChar char="•"/>
            </a:pPr>
            <a:endParaRPr lang="es-ES" sz="3000" dirty="0" smtClean="0"/>
          </a:p>
          <a:p>
            <a:pPr marL="457200" indent="-457200">
              <a:buFont typeface="Arial" panose="020B0604020202020204" pitchFamily="34" charset="0"/>
              <a:buChar char="•"/>
            </a:pPr>
            <a:r>
              <a:rPr lang="es-ES" sz="3000" dirty="0" smtClean="0"/>
              <a:t>Kibana está perfectamente integrado con Elasticsearch</a:t>
            </a:r>
          </a:p>
          <a:p>
            <a:endParaRPr lang="es-ES" sz="3000" dirty="0"/>
          </a:p>
        </p:txBody>
      </p:sp>
    </p:spTree>
    <p:extLst>
      <p:ext uri="{BB962C8B-B14F-4D97-AF65-F5344CB8AC3E}">
        <p14:creationId xmlns:p14="http://schemas.microsoft.com/office/powerpoint/2010/main" val="37276732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24</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3323987"/>
          </a:xfrm>
          <a:prstGeom prst="rect">
            <a:avLst/>
          </a:prstGeom>
          <a:noFill/>
        </p:spPr>
        <p:txBody>
          <a:bodyPr wrap="square" rtlCol="0">
            <a:spAutoFit/>
          </a:bodyPr>
          <a:lstStyle/>
          <a:p>
            <a:r>
              <a:rPr lang="es-ES" sz="3000" b="1" dirty="0" smtClean="0"/>
              <a:t>Big Data. Visualización de la información.</a:t>
            </a:r>
          </a:p>
          <a:p>
            <a:endParaRPr lang="es-ES" sz="3000" dirty="0" smtClean="0"/>
          </a:p>
          <a:p>
            <a:pPr marL="457200" indent="-457200">
              <a:buFont typeface="Arial" panose="020B0604020202020204" pitchFamily="34" charset="0"/>
              <a:buChar char="•"/>
            </a:pPr>
            <a:r>
              <a:rPr lang="es-ES" sz="3000" dirty="0" smtClean="0"/>
              <a:t>Se crean 6 index patterns (enlaces Kibana-Elastic):</a:t>
            </a:r>
          </a:p>
          <a:p>
            <a:pPr marL="1371600" lvl="2" indent="-457200">
              <a:buFont typeface="Arial" panose="020B0604020202020204" pitchFamily="34" charset="0"/>
              <a:buChar char="•"/>
            </a:pPr>
            <a:r>
              <a:rPr lang="es-ES" sz="3000" dirty="0" smtClean="0"/>
              <a:t>Datos históricos de todas las estaciones.</a:t>
            </a:r>
          </a:p>
          <a:p>
            <a:pPr marL="1371600" lvl="2" indent="-457200">
              <a:buFont typeface="Arial" panose="020B0604020202020204" pitchFamily="34" charset="0"/>
              <a:buChar char="•"/>
            </a:pPr>
            <a:r>
              <a:rPr lang="es-ES" sz="3000" dirty="0" smtClean="0"/>
              <a:t>Predicciones de cada estación principal (4).</a:t>
            </a:r>
          </a:p>
          <a:p>
            <a:pPr marL="1371600" lvl="2" indent="-457200">
              <a:buFont typeface="Arial" panose="020B0604020202020204" pitchFamily="34" charset="0"/>
              <a:buChar char="•"/>
            </a:pPr>
            <a:r>
              <a:rPr lang="es-ES" sz="3000" dirty="0" smtClean="0"/>
              <a:t>Predicciones de todas las estaciones.</a:t>
            </a:r>
          </a:p>
          <a:p>
            <a:endParaRPr lang="es-ES" sz="3000" dirty="0"/>
          </a:p>
        </p:txBody>
      </p:sp>
    </p:spTree>
    <p:extLst>
      <p:ext uri="{BB962C8B-B14F-4D97-AF65-F5344CB8AC3E}">
        <p14:creationId xmlns:p14="http://schemas.microsoft.com/office/powerpoint/2010/main" val="17265500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25</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1015663"/>
          </a:xfrm>
          <a:prstGeom prst="rect">
            <a:avLst/>
          </a:prstGeom>
          <a:noFill/>
        </p:spPr>
        <p:txBody>
          <a:bodyPr wrap="square" rtlCol="0">
            <a:spAutoFit/>
          </a:bodyPr>
          <a:lstStyle/>
          <a:p>
            <a:r>
              <a:rPr lang="es-ES" sz="3000" b="1" dirty="0" smtClean="0"/>
              <a:t>Big Data. Visualización de la información.</a:t>
            </a:r>
          </a:p>
          <a:p>
            <a:r>
              <a:rPr lang="es-ES" sz="3000" dirty="0" smtClean="0"/>
              <a:t>	</a:t>
            </a:r>
            <a:r>
              <a:rPr lang="es-ES" sz="2400" dirty="0" smtClean="0"/>
              <a:t>Ejemplos de dashboard</a:t>
            </a:r>
            <a:r>
              <a:rPr lang="es-ES" sz="2400" baseline="30000" dirty="0" smtClean="0"/>
              <a:t>(*)</a:t>
            </a:r>
            <a:endParaRPr lang="es-ES" sz="2400" baseline="30000" dirty="0"/>
          </a:p>
        </p:txBody>
      </p:sp>
      <p:sp>
        <p:nvSpPr>
          <p:cNvPr id="10" name="Rectángulo 9"/>
          <p:cNvSpPr/>
          <p:nvPr/>
        </p:nvSpPr>
        <p:spPr>
          <a:xfrm>
            <a:off x="8634326" y="5725258"/>
            <a:ext cx="3112199" cy="369332"/>
          </a:xfrm>
          <a:prstGeom prst="rect">
            <a:avLst/>
          </a:prstGeom>
        </p:spPr>
        <p:txBody>
          <a:bodyPr wrap="none">
            <a:spAutoFit/>
          </a:bodyPr>
          <a:lstStyle/>
          <a:p>
            <a:pPr algn="r"/>
            <a:r>
              <a:rPr lang="es-ES" i="1" baseline="30000" dirty="0"/>
              <a:t>(*) </a:t>
            </a:r>
            <a:r>
              <a:rPr lang="es-ES" i="1" dirty="0" smtClean="0"/>
              <a:t>Se verán en detalle en la web</a:t>
            </a:r>
            <a:endParaRPr lang="es-ES" i="1" dirty="0"/>
          </a:p>
        </p:txBody>
      </p:sp>
      <p:pic>
        <p:nvPicPr>
          <p:cNvPr id="12" name="Imagen 11"/>
          <p:cNvPicPr/>
          <p:nvPr/>
        </p:nvPicPr>
        <p:blipFill rotWithShape="1">
          <a:blip r:embed="rId2"/>
          <a:srcRect b="26486"/>
          <a:stretch/>
        </p:blipFill>
        <p:spPr bwMode="auto">
          <a:xfrm>
            <a:off x="485775" y="2178673"/>
            <a:ext cx="5760085" cy="2381250"/>
          </a:xfrm>
          <a:prstGeom prst="rect">
            <a:avLst/>
          </a:prstGeom>
          <a:ln>
            <a:solidFill>
              <a:schemeClr val="tx1"/>
            </a:solidFill>
          </a:ln>
          <a:extLst>
            <a:ext uri="{53640926-AAD7-44D8-BBD7-CCE9431645EC}">
              <a14:shadowObscured xmlns:a14="http://schemas.microsoft.com/office/drawing/2010/main"/>
            </a:ext>
          </a:extLst>
        </p:spPr>
      </p:pic>
      <p:pic>
        <p:nvPicPr>
          <p:cNvPr id="13" name="Imagen 12"/>
          <p:cNvPicPr/>
          <p:nvPr/>
        </p:nvPicPr>
        <p:blipFill rotWithShape="1">
          <a:blip r:embed="rId3"/>
          <a:srcRect b="19922"/>
          <a:stretch/>
        </p:blipFill>
        <p:spPr bwMode="auto">
          <a:xfrm>
            <a:off x="6096000" y="2512663"/>
            <a:ext cx="5760085" cy="2593975"/>
          </a:xfrm>
          <a:prstGeom prst="rect">
            <a:avLst/>
          </a:prstGeom>
          <a:ln>
            <a:solidFill>
              <a:schemeClr val="tx1"/>
            </a:solidFill>
          </a:ln>
          <a:extLst>
            <a:ext uri="{53640926-AAD7-44D8-BBD7-CCE9431645EC}">
              <a14:shadowObscured xmlns:a14="http://schemas.microsoft.com/office/drawing/2010/main"/>
            </a:ext>
          </a:extLst>
        </p:spPr>
      </p:pic>
      <p:pic>
        <p:nvPicPr>
          <p:cNvPr id="11" name="Imagen 10"/>
          <p:cNvPicPr/>
          <p:nvPr/>
        </p:nvPicPr>
        <p:blipFill rotWithShape="1">
          <a:blip r:embed="rId4"/>
          <a:srcRect b="18084"/>
          <a:stretch/>
        </p:blipFill>
        <p:spPr bwMode="auto">
          <a:xfrm>
            <a:off x="1768157" y="3415912"/>
            <a:ext cx="5760085" cy="2653665"/>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76704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26</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4708981"/>
          </a:xfrm>
          <a:prstGeom prst="rect">
            <a:avLst/>
          </a:prstGeom>
          <a:noFill/>
        </p:spPr>
        <p:txBody>
          <a:bodyPr wrap="square" rtlCol="0">
            <a:spAutoFit/>
          </a:bodyPr>
          <a:lstStyle/>
          <a:p>
            <a:r>
              <a:rPr lang="es-ES" sz="3000" b="1" dirty="0" smtClean="0"/>
              <a:t>Machine Learning. Selección de datos.</a:t>
            </a:r>
          </a:p>
          <a:p>
            <a:endParaRPr lang="es-ES" sz="3000" dirty="0" smtClean="0"/>
          </a:p>
          <a:p>
            <a:pPr marL="457200" indent="-457200">
              <a:buFont typeface="Arial" panose="020B0604020202020204" pitchFamily="34" charset="0"/>
              <a:buChar char="•"/>
            </a:pPr>
            <a:r>
              <a:rPr lang="es-ES" sz="3000" dirty="0" smtClean="0"/>
              <a:t>Recopilados datos de 27 estaciones de Valencia, pero con una calidad y cantidad de información muy desigual.</a:t>
            </a:r>
          </a:p>
          <a:p>
            <a:pPr marL="457200" indent="-457200">
              <a:buFont typeface="Arial" panose="020B0604020202020204" pitchFamily="34" charset="0"/>
              <a:buChar char="•"/>
            </a:pPr>
            <a:r>
              <a:rPr lang="es-ES" sz="3000" dirty="0" smtClean="0"/>
              <a:t>Cada estación necesitará su propio modelo de aprendizaje automático.</a:t>
            </a:r>
          </a:p>
          <a:p>
            <a:pPr marL="457200" indent="-457200">
              <a:buFont typeface="Arial" panose="020B0604020202020204" pitchFamily="34" charset="0"/>
              <a:buChar char="•"/>
            </a:pPr>
            <a:r>
              <a:rPr lang="es-ES" sz="3000" dirty="0" smtClean="0"/>
              <a:t>Para afrontar los entrenamientos de los modelos se requiere hacer una selección de las estaciones con la mayor calidad/cantidad de datos posible.</a:t>
            </a:r>
          </a:p>
        </p:txBody>
      </p:sp>
    </p:spTree>
    <p:extLst>
      <p:ext uri="{BB962C8B-B14F-4D97-AF65-F5344CB8AC3E}">
        <p14:creationId xmlns:p14="http://schemas.microsoft.com/office/powerpoint/2010/main" val="32287963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27</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553998"/>
          </a:xfrm>
          <a:prstGeom prst="rect">
            <a:avLst/>
          </a:prstGeom>
          <a:noFill/>
        </p:spPr>
        <p:txBody>
          <a:bodyPr wrap="square" rtlCol="0">
            <a:spAutoFit/>
          </a:bodyPr>
          <a:lstStyle/>
          <a:p>
            <a:r>
              <a:rPr lang="es-ES" sz="3000" b="1" dirty="0" smtClean="0"/>
              <a:t>Machine Learning. Selección de datos.</a:t>
            </a: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l="5495" t="27528" r="37463" b="16173"/>
          <a:stretch/>
        </p:blipFill>
        <p:spPr>
          <a:xfrm>
            <a:off x="2154533" y="1739704"/>
            <a:ext cx="7827667" cy="4345657"/>
          </a:xfrm>
          <a:prstGeom prst="rect">
            <a:avLst/>
          </a:prstGeom>
          <a:ln>
            <a:solidFill>
              <a:schemeClr val="tx1"/>
            </a:solidFill>
          </a:ln>
        </p:spPr>
      </p:pic>
      <p:sp>
        <p:nvSpPr>
          <p:cNvPr id="3" name="Rectángulo redondeado 2"/>
          <p:cNvSpPr/>
          <p:nvPr/>
        </p:nvSpPr>
        <p:spPr>
          <a:xfrm>
            <a:off x="2209800" y="3044652"/>
            <a:ext cx="7687826" cy="140676"/>
          </a:xfrm>
          <a:prstGeom prst="round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Rectángulo redondeado 9"/>
          <p:cNvSpPr/>
          <p:nvPr/>
        </p:nvSpPr>
        <p:spPr>
          <a:xfrm>
            <a:off x="2209800" y="4565005"/>
            <a:ext cx="7687826" cy="449121"/>
          </a:xfrm>
          <a:prstGeom prst="round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Elipse 4"/>
          <p:cNvSpPr/>
          <p:nvPr/>
        </p:nvSpPr>
        <p:spPr>
          <a:xfrm>
            <a:off x="9436240" y="2969289"/>
            <a:ext cx="516653" cy="2914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p:cNvSpPr/>
          <p:nvPr/>
        </p:nvSpPr>
        <p:spPr>
          <a:xfrm>
            <a:off x="9436240" y="4565004"/>
            <a:ext cx="516653" cy="4491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6619149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28</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1938992"/>
          </a:xfrm>
          <a:prstGeom prst="rect">
            <a:avLst/>
          </a:prstGeom>
          <a:noFill/>
        </p:spPr>
        <p:txBody>
          <a:bodyPr wrap="square" rtlCol="0">
            <a:spAutoFit/>
          </a:bodyPr>
          <a:lstStyle/>
          <a:p>
            <a:r>
              <a:rPr lang="es-ES" sz="3000" b="1" dirty="0" smtClean="0"/>
              <a:t>Machine Learning. Selección de datos.</a:t>
            </a:r>
          </a:p>
          <a:p>
            <a:endParaRPr lang="es-ES" sz="3000" b="1" dirty="0"/>
          </a:p>
          <a:p>
            <a:r>
              <a:rPr lang="es-ES" sz="3000" dirty="0" smtClean="0"/>
              <a:t>Estaciones principales seleccionadas por su bajo ratio de datos faltantes</a:t>
            </a:r>
          </a:p>
        </p:txBody>
      </p:sp>
      <p:pic>
        <p:nvPicPr>
          <p:cNvPr id="12" name="Imagen 11"/>
          <p:cNvPicPr/>
          <p:nvPr/>
        </p:nvPicPr>
        <p:blipFill rotWithShape="1">
          <a:blip r:embed="rId2">
            <a:extLst>
              <a:ext uri="{28A0092B-C50C-407E-A947-70E740481C1C}">
                <a14:useLocalDpi xmlns:a14="http://schemas.microsoft.com/office/drawing/2010/main" val="0"/>
              </a:ext>
            </a:extLst>
          </a:blip>
          <a:srcRect l="6301" t="52957" r="61457" b="33512"/>
          <a:stretch/>
        </p:blipFill>
        <p:spPr bwMode="auto">
          <a:xfrm>
            <a:off x="2436467" y="3405044"/>
            <a:ext cx="7758775" cy="183038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00449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29</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1015663"/>
          </a:xfrm>
          <a:prstGeom prst="rect">
            <a:avLst/>
          </a:prstGeom>
          <a:noFill/>
        </p:spPr>
        <p:txBody>
          <a:bodyPr wrap="square" rtlCol="0">
            <a:spAutoFit/>
          </a:bodyPr>
          <a:lstStyle/>
          <a:p>
            <a:r>
              <a:rPr lang="es-ES" sz="3000" b="1" dirty="0" smtClean="0"/>
              <a:t>Machine Learning. Correlación.</a:t>
            </a:r>
          </a:p>
          <a:p>
            <a:endParaRPr lang="es-ES" sz="3000" dirty="0" smtClean="0"/>
          </a:p>
        </p:txBody>
      </p:sp>
      <p:pic>
        <p:nvPicPr>
          <p:cNvPr id="10" name="Imagen 9"/>
          <p:cNvPicPr/>
          <p:nvPr/>
        </p:nvPicPr>
        <p:blipFill rotWithShape="1">
          <a:blip r:embed="rId2">
            <a:extLst>
              <a:ext uri="{28A0092B-C50C-407E-A947-70E740481C1C}">
                <a14:useLocalDpi xmlns:a14="http://schemas.microsoft.com/office/drawing/2010/main" val="0"/>
              </a:ext>
            </a:extLst>
          </a:blip>
          <a:srcRect l="6615" t="23755" r="49862" b="9212"/>
          <a:stretch/>
        </p:blipFill>
        <p:spPr bwMode="auto">
          <a:xfrm>
            <a:off x="762000" y="1800224"/>
            <a:ext cx="5334000" cy="4356735"/>
          </a:xfrm>
          <a:prstGeom prst="rect">
            <a:avLst/>
          </a:prstGeom>
          <a:ln>
            <a:solidFill>
              <a:schemeClr val="tx1"/>
            </a:solidFill>
          </a:ln>
          <a:extLst>
            <a:ext uri="{53640926-AAD7-44D8-BBD7-CCE9431645EC}">
              <a14:shadowObscured xmlns:a14="http://schemas.microsoft.com/office/drawing/2010/main"/>
            </a:ext>
          </a:extLst>
        </p:spPr>
      </p:pic>
      <p:sp>
        <p:nvSpPr>
          <p:cNvPr id="2" name="CuadroTexto 1"/>
          <p:cNvSpPr txBox="1"/>
          <p:nvPr/>
        </p:nvSpPr>
        <p:spPr>
          <a:xfrm>
            <a:off x="6391276" y="1990725"/>
            <a:ext cx="5238749" cy="4062651"/>
          </a:xfrm>
          <a:prstGeom prst="rect">
            <a:avLst/>
          </a:prstGeom>
          <a:noFill/>
        </p:spPr>
        <p:txBody>
          <a:bodyPr wrap="square" rtlCol="0">
            <a:spAutoFit/>
          </a:bodyPr>
          <a:lstStyle/>
          <a:p>
            <a:pPr marL="342900" indent="-342900">
              <a:buFont typeface="Arial" panose="020B0604020202020204" pitchFamily="34" charset="0"/>
              <a:buChar char="•"/>
            </a:pPr>
            <a:r>
              <a:rPr lang="es-ES" sz="2400" dirty="0" smtClean="0"/>
              <a:t>No </a:t>
            </a:r>
            <a:r>
              <a:rPr lang="es-ES" sz="2400" dirty="0"/>
              <a:t>hay correlación entre los distintos contaminantes y las partículas. Solo influyen entre sí las partículas PM10 con PM2.5 y por otra parte los contaminantes óxidos de nitrógeno con el ozono</a:t>
            </a:r>
            <a:r>
              <a:rPr lang="es-ES" sz="2400" dirty="0" smtClean="0"/>
              <a:t>.</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smtClean="0"/>
              <a:t>No </a:t>
            </a:r>
            <a:r>
              <a:rPr lang="es-ES" sz="2400" dirty="0"/>
              <a:t>existe correlación entre las variables meteorológicas y las partículas o contaminantes.</a:t>
            </a:r>
          </a:p>
          <a:p>
            <a:endParaRPr lang="es-ES" dirty="0"/>
          </a:p>
        </p:txBody>
      </p:sp>
    </p:spTree>
    <p:extLst>
      <p:ext uri="{BB962C8B-B14F-4D97-AF65-F5344CB8AC3E}">
        <p14:creationId xmlns:p14="http://schemas.microsoft.com/office/powerpoint/2010/main" val="2090027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t>3</a:t>
            </a:fld>
            <a:endParaRPr lang="es-ES" dirty="0"/>
          </a:p>
        </p:txBody>
      </p:sp>
      <p:sp>
        <p:nvSpPr>
          <p:cNvPr id="5" name="CuadroTexto 4"/>
          <p:cNvSpPr txBox="1"/>
          <p:nvPr/>
        </p:nvSpPr>
        <p:spPr>
          <a:xfrm>
            <a:off x="580931" y="1734908"/>
            <a:ext cx="11235934" cy="4247317"/>
          </a:xfrm>
          <a:prstGeom prst="rect">
            <a:avLst/>
          </a:prstGeom>
          <a:noFill/>
        </p:spPr>
        <p:txBody>
          <a:bodyPr wrap="square" rtlCol="0">
            <a:spAutoFit/>
          </a:bodyPr>
          <a:lstStyle/>
          <a:p>
            <a:r>
              <a:rPr lang="es-ES" sz="3000" b="1" dirty="0" smtClean="0"/>
              <a:t>Objetivos:</a:t>
            </a:r>
          </a:p>
          <a:p>
            <a:endParaRPr lang="es-ES" sz="3000" b="1" dirty="0"/>
          </a:p>
          <a:p>
            <a:pPr marL="457200" indent="-457200">
              <a:buFont typeface="Arial" panose="020B0604020202020204" pitchFamily="34" charset="0"/>
              <a:buChar char="•"/>
            </a:pPr>
            <a:r>
              <a:rPr lang="es-ES" sz="3000" dirty="0" smtClean="0"/>
              <a:t>Base </a:t>
            </a:r>
            <a:r>
              <a:rPr lang="es-ES" sz="3000" dirty="0"/>
              <a:t>de datos histórica con </a:t>
            </a:r>
            <a:r>
              <a:rPr lang="es-ES" sz="3000" dirty="0" smtClean="0"/>
              <a:t>indicadores de calidad del aire e información meteorológica.</a:t>
            </a:r>
          </a:p>
          <a:p>
            <a:pPr marL="457200" indent="-457200">
              <a:buFont typeface="Arial" panose="020B0604020202020204" pitchFamily="34" charset="0"/>
              <a:buChar char="•"/>
            </a:pPr>
            <a:r>
              <a:rPr lang="es-ES" sz="3000" dirty="0" smtClean="0"/>
              <a:t>Estudio especial de </a:t>
            </a:r>
            <a:r>
              <a:rPr lang="es-ES" sz="3000" dirty="0"/>
              <a:t>los años 2020 y 2021 </a:t>
            </a:r>
            <a:r>
              <a:rPr lang="es-ES" sz="3000" dirty="0" smtClean="0"/>
              <a:t>(pandemia).</a:t>
            </a:r>
            <a:endParaRPr lang="es-ES" sz="3000" dirty="0"/>
          </a:p>
          <a:p>
            <a:pPr marL="457200" indent="-457200">
              <a:buFont typeface="Arial" panose="020B0604020202020204" pitchFamily="34" charset="0"/>
              <a:buChar char="•"/>
            </a:pPr>
            <a:r>
              <a:rPr lang="es-ES" sz="3000" dirty="0" smtClean="0"/>
              <a:t>Módulo para predecir </a:t>
            </a:r>
            <a:r>
              <a:rPr lang="es-ES" sz="3000" dirty="0"/>
              <a:t>indicadores de calidad del aire a futuro.</a:t>
            </a:r>
          </a:p>
          <a:p>
            <a:pPr marL="457200" indent="-457200">
              <a:buFont typeface="Arial" panose="020B0604020202020204" pitchFamily="34" charset="0"/>
              <a:buChar char="•"/>
            </a:pPr>
            <a:r>
              <a:rPr lang="es-ES" sz="3000" dirty="0" smtClean="0"/>
              <a:t>Visualización de datos en </a:t>
            </a:r>
            <a:r>
              <a:rPr lang="es-ES" sz="3000" dirty="0"/>
              <a:t>una página web creada </a:t>
            </a:r>
            <a:r>
              <a:rPr lang="es-ES" sz="3000" dirty="0" smtClean="0"/>
              <a:t>a tal efecto.</a:t>
            </a:r>
          </a:p>
          <a:p>
            <a:pPr marL="457200" indent="-457200">
              <a:buFont typeface="Arial" panose="020B0604020202020204" pitchFamily="34" charset="0"/>
              <a:buChar char="•"/>
            </a:pPr>
            <a:r>
              <a:rPr lang="es-ES" sz="3000" dirty="0" smtClean="0"/>
              <a:t>Hacer una web de datos abiertos para poner a disposición del público los dataset elaborados en el proyecto.</a:t>
            </a:r>
            <a:endParaRPr lang="es-ES" sz="3000" dirty="0"/>
          </a:p>
        </p:txBody>
      </p:sp>
      <p:sp>
        <p:nvSpPr>
          <p:cNvPr id="6" name="CuadroTexto 5"/>
          <p:cNvSpPr txBox="1"/>
          <p:nvPr/>
        </p:nvSpPr>
        <p:spPr>
          <a:xfrm>
            <a:off x="4973936" y="442251"/>
            <a:ext cx="6772589" cy="646331"/>
          </a:xfrm>
          <a:prstGeom prst="rect">
            <a:avLst/>
          </a:prstGeom>
          <a:noFill/>
        </p:spPr>
        <p:txBody>
          <a:bodyPr wrap="square" rtlCol="0">
            <a:spAutoFit/>
          </a:bodyPr>
          <a:lstStyle/>
          <a:p>
            <a:pPr algn="r"/>
            <a:r>
              <a:rPr lang="es-ES" sz="3600" b="1" dirty="0" smtClean="0"/>
              <a:t>Presentación y objetivos</a:t>
            </a:r>
            <a:endParaRPr lang="es-ES" sz="3600" b="1" dirty="0"/>
          </a:p>
        </p:txBody>
      </p:sp>
      <p:cxnSp>
        <p:nvCxnSpPr>
          <p:cNvPr id="8" name="Conector recto 7"/>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10"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Tree>
    <p:extLst>
      <p:ext uri="{BB962C8B-B14F-4D97-AF65-F5344CB8AC3E}">
        <p14:creationId xmlns:p14="http://schemas.microsoft.com/office/powerpoint/2010/main" val="42091946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30</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1938992"/>
          </a:xfrm>
          <a:prstGeom prst="rect">
            <a:avLst/>
          </a:prstGeom>
          <a:noFill/>
        </p:spPr>
        <p:txBody>
          <a:bodyPr wrap="square" rtlCol="0">
            <a:spAutoFit/>
          </a:bodyPr>
          <a:lstStyle/>
          <a:p>
            <a:r>
              <a:rPr lang="es-ES" sz="3000" b="1" dirty="0" smtClean="0"/>
              <a:t>Machine Learning. Modelos estudiados.</a:t>
            </a:r>
          </a:p>
          <a:p>
            <a:endParaRPr lang="es-ES" sz="3000" dirty="0" smtClean="0"/>
          </a:p>
          <a:p>
            <a:r>
              <a:rPr lang="es-ES" sz="3000" dirty="0" smtClean="0"/>
              <a:t>Hay que utilizar un modelo de series temporales</a:t>
            </a:r>
          </a:p>
          <a:p>
            <a:r>
              <a:rPr lang="es-ES" sz="3000" dirty="0" smtClean="0"/>
              <a:t>Se hacen pruebas y se estudian los siguientes:</a:t>
            </a:r>
          </a:p>
        </p:txBody>
      </p:sp>
      <p:sp>
        <p:nvSpPr>
          <p:cNvPr id="2" name="CuadroTexto 1"/>
          <p:cNvSpPr txBox="1"/>
          <p:nvPr/>
        </p:nvSpPr>
        <p:spPr>
          <a:xfrm>
            <a:off x="7282481" y="3309364"/>
            <a:ext cx="3203377" cy="1107996"/>
          </a:xfrm>
          <a:prstGeom prst="rect">
            <a:avLst/>
          </a:prstGeom>
          <a:noFill/>
        </p:spPr>
        <p:txBody>
          <a:bodyPr wrap="none" rtlCol="0">
            <a:spAutoFit/>
          </a:bodyPr>
          <a:lstStyle/>
          <a:p>
            <a:pPr lvl="0"/>
            <a:r>
              <a:rPr lang="es-ES" sz="2400" dirty="0"/>
              <a:t>Basados en </a:t>
            </a:r>
            <a:r>
              <a:rPr lang="es-ES" sz="2400" b="1" dirty="0"/>
              <a:t>statsmodels</a:t>
            </a:r>
          </a:p>
          <a:p>
            <a:pPr marL="800100" lvl="1" indent="-342900">
              <a:buFont typeface="Arial" panose="020B0604020202020204" pitchFamily="34" charset="0"/>
              <a:buChar char="•"/>
            </a:pPr>
            <a:r>
              <a:rPr lang="es-ES" sz="2400" dirty="0"/>
              <a:t>Sarima</a:t>
            </a:r>
          </a:p>
          <a:p>
            <a:endParaRPr lang="es-ES" dirty="0"/>
          </a:p>
        </p:txBody>
      </p:sp>
      <p:sp>
        <p:nvSpPr>
          <p:cNvPr id="3" name="CuadroTexto 2"/>
          <p:cNvSpPr txBox="1"/>
          <p:nvPr/>
        </p:nvSpPr>
        <p:spPr>
          <a:xfrm>
            <a:off x="3200400" y="3309364"/>
            <a:ext cx="3109762" cy="2954655"/>
          </a:xfrm>
          <a:prstGeom prst="rect">
            <a:avLst/>
          </a:prstGeom>
          <a:noFill/>
        </p:spPr>
        <p:txBody>
          <a:bodyPr wrap="none" rtlCol="0">
            <a:spAutoFit/>
          </a:bodyPr>
          <a:lstStyle/>
          <a:p>
            <a:pPr lvl="0"/>
            <a:r>
              <a:rPr lang="es-ES" sz="2400" dirty="0"/>
              <a:t>Basados en </a:t>
            </a:r>
            <a:r>
              <a:rPr lang="es-ES" sz="2400" b="1" dirty="0"/>
              <a:t>tensorflow</a:t>
            </a:r>
          </a:p>
          <a:p>
            <a:pPr marL="800100" lvl="1" indent="-342900">
              <a:buFont typeface="Arial" panose="020B0604020202020204" pitchFamily="34" charset="0"/>
              <a:buChar char="•"/>
            </a:pPr>
            <a:r>
              <a:rPr lang="es-ES" sz="2400" dirty="0"/>
              <a:t>Base line</a:t>
            </a:r>
          </a:p>
          <a:p>
            <a:pPr marL="800100" lvl="1" indent="-342900">
              <a:buFont typeface="Arial" panose="020B0604020202020204" pitchFamily="34" charset="0"/>
              <a:buChar char="•"/>
            </a:pPr>
            <a:r>
              <a:rPr lang="es-ES" sz="2400" dirty="0"/>
              <a:t>Linear</a:t>
            </a:r>
          </a:p>
          <a:p>
            <a:pPr marL="800100" lvl="1" indent="-342900">
              <a:buFont typeface="Arial" panose="020B0604020202020204" pitchFamily="34" charset="0"/>
              <a:buChar char="•"/>
            </a:pPr>
            <a:r>
              <a:rPr lang="es-ES" sz="2400" dirty="0"/>
              <a:t>Dense</a:t>
            </a:r>
          </a:p>
          <a:p>
            <a:pPr marL="800100" lvl="1" indent="-342900">
              <a:buFont typeface="Arial" panose="020B0604020202020204" pitchFamily="34" charset="0"/>
              <a:buChar char="•"/>
            </a:pPr>
            <a:r>
              <a:rPr lang="es-ES" sz="2400" dirty="0"/>
              <a:t>Multi step Dense</a:t>
            </a:r>
          </a:p>
          <a:p>
            <a:pPr marL="800100" lvl="1" indent="-342900">
              <a:buFont typeface="Arial" panose="020B0604020202020204" pitchFamily="34" charset="0"/>
              <a:buChar char="•"/>
            </a:pPr>
            <a:r>
              <a:rPr lang="es-ES" sz="2400" dirty="0"/>
              <a:t>Convolutional</a:t>
            </a:r>
          </a:p>
          <a:p>
            <a:pPr marL="800100" lvl="1" indent="-342900">
              <a:buFont typeface="Arial" panose="020B0604020202020204" pitchFamily="34" charset="0"/>
              <a:buChar char="•"/>
            </a:pPr>
            <a:r>
              <a:rPr lang="es-ES" sz="2400" dirty="0"/>
              <a:t>LSTM</a:t>
            </a:r>
          </a:p>
          <a:p>
            <a:endParaRPr lang="es-ES" dirty="0"/>
          </a:p>
        </p:txBody>
      </p:sp>
    </p:spTree>
    <p:extLst>
      <p:ext uri="{BB962C8B-B14F-4D97-AF65-F5344CB8AC3E}">
        <p14:creationId xmlns:p14="http://schemas.microsoft.com/office/powerpoint/2010/main" val="39122644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31</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4708981"/>
          </a:xfrm>
          <a:prstGeom prst="rect">
            <a:avLst/>
          </a:prstGeom>
          <a:noFill/>
        </p:spPr>
        <p:txBody>
          <a:bodyPr wrap="square" rtlCol="0">
            <a:spAutoFit/>
          </a:bodyPr>
          <a:lstStyle/>
          <a:p>
            <a:r>
              <a:rPr lang="es-ES" sz="3000" b="1" dirty="0" smtClean="0"/>
              <a:t>Machine Learning. Modelos estudiados.</a:t>
            </a:r>
          </a:p>
          <a:p>
            <a:endParaRPr lang="es-ES" sz="3000" dirty="0" smtClean="0"/>
          </a:p>
          <a:p>
            <a:r>
              <a:rPr lang="es-ES" sz="3000" dirty="0" smtClean="0"/>
              <a:t>Modelos con mejores resultados</a:t>
            </a:r>
          </a:p>
          <a:p>
            <a:endParaRPr lang="es-ES" sz="3000" dirty="0" smtClean="0"/>
          </a:p>
          <a:p>
            <a:endParaRPr lang="es-ES" sz="3000" dirty="0" smtClean="0"/>
          </a:p>
          <a:p>
            <a:endParaRPr lang="es-ES" sz="3000" dirty="0" smtClean="0"/>
          </a:p>
          <a:p>
            <a:endParaRPr lang="es-ES" sz="3000" dirty="0" smtClean="0"/>
          </a:p>
          <a:p>
            <a:endParaRPr lang="es-ES" sz="3000" dirty="0" smtClean="0"/>
          </a:p>
          <a:p>
            <a:endParaRPr lang="es-ES" sz="3000" dirty="0" smtClean="0"/>
          </a:p>
          <a:p>
            <a:r>
              <a:rPr lang="es-ES" sz="3000" dirty="0" smtClean="0"/>
              <a:t>                        </a:t>
            </a:r>
            <a:r>
              <a:rPr lang="es-ES" sz="3200" b="1" dirty="0" smtClean="0"/>
              <a:t>Se elige modelo LSTM</a:t>
            </a:r>
          </a:p>
        </p:txBody>
      </p:sp>
      <p:graphicFrame>
        <p:nvGraphicFramePr>
          <p:cNvPr id="5" name="Tabla 4"/>
          <p:cNvGraphicFramePr>
            <a:graphicFrameLocks noGrp="1"/>
          </p:cNvGraphicFramePr>
          <p:nvPr>
            <p:extLst>
              <p:ext uri="{D42A27DB-BD31-4B8C-83A1-F6EECF244321}">
                <p14:modId xmlns:p14="http://schemas.microsoft.com/office/powerpoint/2010/main" val="3155416878"/>
              </p:ext>
            </p:extLst>
          </p:nvPr>
        </p:nvGraphicFramePr>
        <p:xfrm>
          <a:off x="565150" y="2977091"/>
          <a:ext cx="11236325" cy="1946600"/>
        </p:xfrm>
        <a:graphic>
          <a:graphicData uri="http://schemas.openxmlformats.org/drawingml/2006/table">
            <a:tbl>
              <a:tblPr firstRow="1" bandRow="1">
                <a:tableStyleId>{5C22544A-7EE6-4342-B048-85BDC9FD1C3A}</a:tableStyleId>
              </a:tblPr>
              <a:tblGrid>
                <a:gridCol w="4670041">
                  <a:extLst>
                    <a:ext uri="{9D8B030D-6E8A-4147-A177-3AD203B41FA5}">
                      <a16:colId xmlns:a16="http://schemas.microsoft.com/office/drawing/2014/main" val="3612968508"/>
                    </a:ext>
                  </a:extLst>
                </a:gridCol>
                <a:gridCol w="3135086">
                  <a:extLst>
                    <a:ext uri="{9D8B030D-6E8A-4147-A177-3AD203B41FA5}">
                      <a16:colId xmlns:a16="http://schemas.microsoft.com/office/drawing/2014/main" val="210875429"/>
                    </a:ext>
                  </a:extLst>
                </a:gridCol>
                <a:gridCol w="3431198">
                  <a:extLst>
                    <a:ext uri="{9D8B030D-6E8A-4147-A177-3AD203B41FA5}">
                      <a16:colId xmlns:a16="http://schemas.microsoft.com/office/drawing/2014/main" val="71591900"/>
                    </a:ext>
                  </a:extLst>
                </a:gridCol>
              </a:tblGrid>
              <a:tr h="421540">
                <a:tc>
                  <a:txBody>
                    <a:bodyPr/>
                    <a:lstStyle/>
                    <a:p>
                      <a:r>
                        <a:rPr lang="es-ES" dirty="0" smtClean="0"/>
                        <a:t>MODELO</a:t>
                      </a:r>
                      <a:endParaRPr lang="es-ES" dirty="0"/>
                    </a:p>
                  </a:txBody>
                  <a:tcPr anchor="ctr" anchorCtr="1"/>
                </a:tc>
                <a:tc>
                  <a:txBody>
                    <a:bodyPr/>
                    <a:lstStyle/>
                    <a:p>
                      <a:r>
                        <a:rPr lang="es-ES" dirty="0" smtClean="0"/>
                        <a:t>ERROR CUADRÁTICO</a:t>
                      </a:r>
                      <a:r>
                        <a:rPr lang="es-ES" baseline="0" dirty="0" smtClean="0"/>
                        <a:t> MEDIO</a:t>
                      </a:r>
                      <a:r>
                        <a:rPr lang="es-ES" baseline="30000" dirty="0" smtClean="0"/>
                        <a:t>(1)</a:t>
                      </a:r>
                      <a:endParaRPr lang="es-ES" baseline="30000" dirty="0"/>
                    </a:p>
                  </a:txBody>
                  <a:tcPr anchor="ctr" anchorCtr="1"/>
                </a:tc>
                <a:tc>
                  <a:txBody>
                    <a:bodyPr/>
                    <a:lstStyle/>
                    <a:p>
                      <a:r>
                        <a:rPr lang="es-ES" dirty="0" smtClean="0"/>
                        <a:t>TIEMPO DE ENTRENAMIENTO</a:t>
                      </a:r>
                      <a:r>
                        <a:rPr lang="es-ES" baseline="30000" dirty="0" smtClean="0"/>
                        <a:t>(2)</a:t>
                      </a:r>
                      <a:endParaRPr lang="es-ES" baseline="30000" dirty="0"/>
                    </a:p>
                  </a:txBody>
                  <a:tcPr anchor="ctr" anchorCtr="1"/>
                </a:tc>
                <a:extLst>
                  <a:ext uri="{0D108BD9-81ED-4DB2-BD59-A6C34878D82A}">
                    <a16:rowId xmlns:a16="http://schemas.microsoft.com/office/drawing/2014/main" val="4005301835"/>
                  </a:ext>
                </a:extLst>
              </a:tr>
              <a:tr h="797470">
                <a:tc>
                  <a:txBody>
                    <a:bodyPr/>
                    <a:lstStyle/>
                    <a:p>
                      <a:r>
                        <a:rPr lang="es-ES" b="1" dirty="0" smtClean="0"/>
                        <a:t>LSTM</a:t>
                      </a:r>
                      <a:r>
                        <a:rPr lang="es-ES" dirty="0" smtClean="0"/>
                        <a:t> –</a:t>
                      </a:r>
                      <a:r>
                        <a:rPr lang="es-ES" baseline="0" dirty="0" smtClean="0"/>
                        <a:t> Long Short Term Memory</a:t>
                      </a:r>
                      <a:endParaRPr lang="es-ES" dirty="0"/>
                    </a:p>
                  </a:txBody>
                  <a:tcPr anchor="ctr" anchorCtr="1"/>
                </a:tc>
                <a:tc>
                  <a:txBody>
                    <a:bodyPr/>
                    <a:lstStyle/>
                    <a:p>
                      <a:pPr algn="ctr"/>
                      <a:r>
                        <a:rPr lang="es-ES" dirty="0" smtClean="0"/>
                        <a:t>9.99</a:t>
                      </a:r>
                      <a:endParaRPr lang="es-ES" dirty="0"/>
                    </a:p>
                  </a:txBody>
                  <a:tcPr anchor="ctr" anchorCtr="1"/>
                </a:tc>
                <a:tc>
                  <a:txBody>
                    <a:bodyPr/>
                    <a:lstStyle/>
                    <a:p>
                      <a:pPr algn="ctr"/>
                      <a:r>
                        <a:rPr lang="es-ES" dirty="0" smtClean="0"/>
                        <a:t>1 hora 26 minutos</a:t>
                      </a:r>
                      <a:endParaRPr lang="es-ES" dirty="0"/>
                    </a:p>
                  </a:txBody>
                  <a:tcPr anchor="ctr" anchorCtr="1"/>
                </a:tc>
                <a:extLst>
                  <a:ext uri="{0D108BD9-81ED-4DB2-BD59-A6C34878D82A}">
                    <a16:rowId xmlns:a16="http://schemas.microsoft.com/office/drawing/2014/main" val="1051966994"/>
                  </a:ext>
                </a:extLst>
              </a:tr>
              <a:tr h="727590">
                <a:tc>
                  <a:txBody>
                    <a:bodyPr/>
                    <a:lstStyle/>
                    <a:p>
                      <a:pPr algn="ctr"/>
                      <a:r>
                        <a:rPr lang="es-ES" b="1" dirty="0" smtClean="0"/>
                        <a:t>SARIMA</a:t>
                      </a:r>
                      <a:r>
                        <a:rPr lang="es-ES" baseline="0" dirty="0" smtClean="0"/>
                        <a:t> - </a:t>
                      </a:r>
                      <a:r>
                        <a:rPr lang="en-US" baseline="0" dirty="0" smtClean="0"/>
                        <a:t>Seasonal Autoregressive Integrated Moving Average</a:t>
                      </a:r>
                      <a:endParaRPr lang="es-ES" dirty="0"/>
                    </a:p>
                  </a:txBody>
                  <a:tcPr anchor="ctr" anchorCtr="1"/>
                </a:tc>
                <a:tc>
                  <a:txBody>
                    <a:bodyPr/>
                    <a:lstStyle/>
                    <a:p>
                      <a:pPr algn="ctr"/>
                      <a:r>
                        <a:rPr lang="es-ES" sz="1800" b="0" i="0" kern="1200" dirty="0" smtClean="0">
                          <a:solidFill>
                            <a:schemeClr val="dk1"/>
                          </a:solidFill>
                          <a:effectLst/>
                          <a:latin typeface="+mn-lt"/>
                          <a:ea typeface="+mn-ea"/>
                          <a:cs typeface="+mn-cs"/>
                        </a:rPr>
                        <a:t>15.95</a:t>
                      </a:r>
                      <a:endParaRPr lang="es-ES" dirty="0"/>
                    </a:p>
                  </a:txBody>
                  <a:tcPr anchor="ctr" anchorCtr="1"/>
                </a:tc>
                <a:tc>
                  <a:txBody>
                    <a:bodyPr/>
                    <a:lstStyle/>
                    <a:p>
                      <a:pPr algn="ctr"/>
                      <a:r>
                        <a:rPr lang="es-ES" dirty="0" smtClean="0"/>
                        <a:t>11 horas 12</a:t>
                      </a:r>
                      <a:r>
                        <a:rPr lang="es-ES" baseline="0" dirty="0" smtClean="0"/>
                        <a:t> minutos</a:t>
                      </a:r>
                      <a:endParaRPr lang="es-ES" dirty="0"/>
                    </a:p>
                  </a:txBody>
                  <a:tcPr anchor="ctr" anchorCtr="1"/>
                </a:tc>
                <a:extLst>
                  <a:ext uri="{0D108BD9-81ED-4DB2-BD59-A6C34878D82A}">
                    <a16:rowId xmlns:a16="http://schemas.microsoft.com/office/drawing/2014/main" val="549060591"/>
                  </a:ext>
                </a:extLst>
              </a:tr>
            </a:tbl>
          </a:graphicData>
        </a:graphic>
      </p:graphicFrame>
      <p:sp>
        <p:nvSpPr>
          <p:cNvPr id="10" name="Rectángulo 9"/>
          <p:cNvSpPr/>
          <p:nvPr/>
        </p:nvSpPr>
        <p:spPr>
          <a:xfrm>
            <a:off x="5910263" y="5571521"/>
            <a:ext cx="5979137" cy="646331"/>
          </a:xfrm>
          <a:prstGeom prst="rect">
            <a:avLst/>
          </a:prstGeom>
        </p:spPr>
        <p:txBody>
          <a:bodyPr wrap="none">
            <a:spAutoFit/>
          </a:bodyPr>
          <a:lstStyle/>
          <a:p>
            <a:pPr algn="r"/>
            <a:r>
              <a:rPr lang="es-ES" i="1" baseline="30000" dirty="0" smtClean="0"/>
              <a:t>(1) </a:t>
            </a:r>
            <a:r>
              <a:rPr lang="es-ES" i="1" dirty="0" smtClean="0"/>
              <a:t>Estación Av. de Francia – Indicador O3</a:t>
            </a:r>
          </a:p>
          <a:p>
            <a:pPr algn="r"/>
            <a:r>
              <a:rPr lang="es-ES" i="1" baseline="30000" dirty="0" smtClean="0"/>
              <a:t>(2) </a:t>
            </a:r>
            <a:r>
              <a:rPr lang="es-ES" i="1" dirty="0" smtClean="0"/>
              <a:t>Entrenamiento de 20 modelos (4 estaciones x 5 indicadores)</a:t>
            </a:r>
            <a:endParaRPr lang="es-ES" i="1" dirty="0"/>
          </a:p>
        </p:txBody>
      </p:sp>
    </p:spTree>
    <p:extLst>
      <p:ext uri="{BB962C8B-B14F-4D97-AF65-F5344CB8AC3E}">
        <p14:creationId xmlns:p14="http://schemas.microsoft.com/office/powerpoint/2010/main" val="27920678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32</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5355312"/>
          </a:xfrm>
          <a:prstGeom prst="rect">
            <a:avLst/>
          </a:prstGeom>
          <a:noFill/>
        </p:spPr>
        <p:txBody>
          <a:bodyPr wrap="square" rtlCol="0">
            <a:spAutoFit/>
          </a:bodyPr>
          <a:lstStyle/>
          <a:p>
            <a:r>
              <a:rPr lang="es-ES" sz="3000" b="1" dirty="0" smtClean="0"/>
              <a:t>Machine Learning. Modelos estudiados.</a:t>
            </a:r>
          </a:p>
          <a:p>
            <a:endParaRPr lang="es-ES" sz="3000" dirty="0" smtClean="0"/>
          </a:p>
          <a:p>
            <a:pPr marL="457200" indent="-457200">
              <a:buFont typeface="Arial" panose="020B0604020202020204" pitchFamily="34" charset="0"/>
              <a:buChar char="•"/>
            </a:pPr>
            <a:r>
              <a:rPr lang="es-ES" sz="2800" dirty="0" smtClean="0"/>
              <a:t>Se hacen distintas pruebas determinando que, con una ventana de entrada de 30 días y una de salida de 1 día, se consiguen buenos resultados y velocidad razonable.</a:t>
            </a:r>
          </a:p>
          <a:p>
            <a:pPr marL="457200" indent="-457200">
              <a:buFont typeface="Arial" panose="020B0604020202020204" pitchFamily="34" charset="0"/>
              <a:buChar char="•"/>
            </a:pPr>
            <a:r>
              <a:rPr lang="es-ES" sz="2800" dirty="0" smtClean="0"/>
              <a:t>En cuanto a fechas, se toma toda la serie temporal histórica hasta final de 2019, para evitar los dos años de pandemia.</a:t>
            </a:r>
          </a:p>
          <a:p>
            <a:pPr marL="457200" indent="-457200">
              <a:buFont typeface="Arial" panose="020B0604020202020204" pitchFamily="34" charset="0"/>
              <a:buChar char="•"/>
            </a:pPr>
            <a:r>
              <a:rPr lang="es-ES" sz="2800" dirty="0" smtClean="0"/>
              <a:t>Se crea un script que automáticamente genera un modelo predictivo LSTM por cada combinación de estación e indicador de calidad del aire principal</a:t>
            </a:r>
          </a:p>
          <a:p>
            <a:endParaRPr lang="es-ES" sz="3000" dirty="0" smtClean="0"/>
          </a:p>
        </p:txBody>
      </p:sp>
    </p:spTree>
    <p:extLst>
      <p:ext uri="{BB962C8B-B14F-4D97-AF65-F5344CB8AC3E}">
        <p14:creationId xmlns:p14="http://schemas.microsoft.com/office/powerpoint/2010/main" val="1027464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33</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3785652"/>
          </a:xfrm>
          <a:prstGeom prst="rect">
            <a:avLst/>
          </a:prstGeom>
          <a:noFill/>
        </p:spPr>
        <p:txBody>
          <a:bodyPr wrap="square" rtlCol="0">
            <a:spAutoFit/>
          </a:bodyPr>
          <a:lstStyle/>
          <a:p>
            <a:r>
              <a:rPr lang="es-ES" sz="3000" b="1" dirty="0" smtClean="0"/>
              <a:t>Machine Learning. Predicciones.</a:t>
            </a:r>
          </a:p>
          <a:p>
            <a:endParaRPr lang="es-ES" sz="3000" dirty="0" smtClean="0"/>
          </a:p>
          <a:p>
            <a:pPr marL="457200" indent="-457200">
              <a:buFont typeface="Arial" panose="020B0604020202020204" pitchFamily="34" charset="0"/>
              <a:buChar char="•"/>
            </a:pPr>
            <a:r>
              <a:rPr lang="es-ES" sz="3000" dirty="0" smtClean="0"/>
              <a:t>Para poner a prueba los 20 modelos, se hacen test para predecir la evolución de indicadores en los años de pandemia.</a:t>
            </a:r>
          </a:p>
          <a:p>
            <a:pPr marL="457200" indent="-457200">
              <a:buFont typeface="Arial" panose="020B0604020202020204" pitchFamily="34" charset="0"/>
              <a:buChar char="•"/>
            </a:pPr>
            <a:endParaRPr lang="es-ES" sz="3000" dirty="0" smtClean="0"/>
          </a:p>
          <a:p>
            <a:pPr marL="457200" indent="-457200">
              <a:buFont typeface="Arial" panose="020B0604020202020204" pitchFamily="34" charset="0"/>
              <a:buChar char="•"/>
            </a:pPr>
            <a:r>
              <a:rPr lang="es-ES" sz="3000" dirty="0" smtClean="0"/>
              <a:t>Las predicciones se hacen con datos nunca vistos por el modelo.</a:t>
            </a:r>
          </a:p>
        </p:txBody>
      </p:sp>
    </p:spTree>
    <p:extLst>
      <p:ext uri="{BB962C8B-B14F-4D97-AF65-F5344CB8AC3E}">
        <p14:creationId xmlns:p14="http://schemas.microsoft.com/office/powerpoint/2010/main" val="10309762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34</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1015663"/>
          </a:xfrm>
          <a:prstGeom prst="rect">
            <a:avLst/>
          </a:prstGeom>
          <a:noFill/>
        </p:spPr>
        <p:txBody>
          <a:bodyPr wrap="square" rtlCol="0">
            <a:spAutoFit/>
          </a:bodyPr>
          <a:lstStyle/>
          <a:p>
            <a:r>
              <a:rPr lang="es-ES" sz="3000" b="1" dirty="0" smtClean="0"/>
              <a:t>Machine Learning. Predicciones.</a:t>
            </a:r>
          </a:p>
          <a:p>
            <a:endParaRPr lang="es-ES" sz="3000" b="1" dirty="0" smtClean="0"/>
          </a:p>
        </p:txBody>
      </p:sp>
      <p:sp>
        <p:nvSpPr>
          <p:cNvPr id="2" name="CuadroTexto 1"/>
          <p:cNvSpPr txBox="1"/>
          <p:nvPr/>
        </p:nvSpPr>
        <p:spPr>
          <a:xfrm>
            <a:off x="512466" y="3004457"/>
            <a:ext cx="2512088" cy="923330"/>
          </a:xfrm>
          <a:prstGeom prst="rect">
            <a:avLst/>
          </a:prstGeom>
          <a:noFill/>
        </p:spPr>
        <p:txBody>
          <a:bodyPr wrap="square" rtlCol="0">
            <a:spAutoFit/>
          </a:bodyPr>
          <a:lstStyle/>
          <a:p>
            <a:pPr algn="ctr"/>
            <a:r>
              <a:rPr lang="es-ES" dirty="0" smtClean="0"/>
              <a:t>PISTA DE SILLA</a:t>
            </a:r>
          </a:p>
          <a:p>
            <a:pPr algn="ctr"/>
            <a:endParaRPr lang="es-ES" dirty="0"/>
          </a:p>
          <a:p>
            <a:pPr algn="ctr"/>
            <a:r>
              <a:rPr lang="es-ES" dirty="0" smtClean="0"/>
              <a:t>PM2.5</a:t>
            </a:r>
            <a:endParaRPr lang="es-ES" dirty="0"/>
          </a:p>
        </p:txBody>
      </p:sp>
      <p:pic>
        <p:nvPicPr>
          <p:cNvPr id="12" name="Imagen 11"/>
          <p:cNvPicPr/>
          <p:nvPr/>
        </p:nvPicPr>
        <p:blipFill rotWithShape="1">
          <a:blip r:embed="rId2">
            <a:extLst>
              <a:ext uri="{28A0092B-C50C-407E-A947-70E740481C1C}">
                <a14:useLocalDpi xmlns:a14="http://schemas.microsoft.com/office/drawing/2010/main" val="0"/>
              </a:ext>
            </a:extLst>
          </a:blip>
          <a:srcRect l="5953" t="27136" r="23450" b="7217"/>
          <a:stretch/>
        </p:blipFill>
        <p:spPr bwMode="auto">
          <a:xfrm>
            <a:off x="3258912" y="1709808"/>
            <a:ext cx="8487613" cy="443595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24183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35</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1015663"/>
          </a:xfrm>
          <a:prstGeom prst="rect">
            <a:avLst/>
          </a:prstGeom>
          <a:noFill/>
        </p:spPr>
        <p:txBody>
          <a:bodyPr wrap="square" rtlCol="0">
            <a:spAutoFit/>
          </a:bodyPr>
          <a:lstStyle/>
          <a:p>
            <a:r>
              <a:rPr lang="es-ES" sz="3000" b="1" dirty="0" smtClean="0"/>
              <a:t>Machine Learning. Predicciones.</a:t>
            </a:r>
          </a:p>
          <a:p>
            <a:endParaRPr lang="es-ES" sz="3000" b="1" dirty="0" smtClean="0"/>
          </a:p>
        </p:txBody>
      </p:sp>
      <p:pic>
        <p:nvPicPr>
          <p:cNvPr id="10" name="Imagen 9"/>
          <p:cNvPicPr/>
          <p:nvPr/>
        </p:nvPicPr>
        <p:blipFill rotWithShape="1">
          <a:blip r:embed="rId2">
            <a:extLst>
              <a:ext uri="{28A0092B-C50C-407E-A947-70E740481C1C}">
                <a14:useLocalDpi xmlns:a14="http://schemas.microsoft.com/office/drawing/2010/main" val="0"/>
              </a:ext>
            </a:extLst>
          </a:blip>
          <a:srcRect l="5760" t="26386" r="23344" b="8094"/>
          <a:stretch/>
        </p:blipFill>
        <p:spPr bwMode="auto">
          <a:xfrm>
            <a:off x="3169420" y="1693537"/>
            <a:ext cx="8577105" cy="4460538"/>
          </a:xfrm>
          <a:prstGeom prst="rect">
            <a:avLst/>
          </a:prstGeom>
          <a:ln>
            <a:solidFill>
              <a:schemeClr val="tx1"/>
            </a:solidFill>
          </a:ln>
          <a:extLst>
            <a:ext uri="{53640926-AAD7-44D8-BBD7-CCE9431645EC}">
              <a14:shadowObscured xmlns:a14="http://schemas.microsoft.com/office/drawing/2010/main"/>
            </a:ext>
          </a:extLst>
        </p:spPr>
      </p:pic>
      <p:sp>
        <p:nvSpPr>
          <p:cNvPr id="2" name="CuadroTexto 1"/>
          <p:cNvSpPr txBox="1"/>
          <p:nvPr/>
        </p:nvSpPr>
        <p:spPr>
          <a:xfrm>
            <a:off x="512466" y="3004457"/>
            <a:ext cx="2512088" cy="923330"/>
          </a:xfrm>
          <a:prstGeom prst="rect">
            <a:avLst/>
          </a:prstGeom>
          <a:noFill/>
        </p:spPr>
        <p:txBody>
          <a:bodyPr wrap="square" rtlCol="0">
            <a:spAutoFit/>
          </a:bodyPr>
          <a:lstStyle/>
          <a:p>
            <a:pPr algn="ctr"/>
            <a:r>
              <a:rPr lang="es-ES" dirty="0" smtClean="0"/>
              <a:t>POLITÉCNICO</a:t>
            </a:r>
          </a:p>
          <a:p>
            <a:pPr algn="ctr"/>
            <a:endParaRPr lang="es-ES" dirty="0"/>
          </a:p>
          <a:p>
            <a:pPr algn="ctr"/>
            <a:r>
              <a:rPr lang="es-ES" dirty="0" smtClean="0"/>
              <a:t>PM2.5</a:t>
            </a:r>
            <a:endParaRPr lang="es-ES" dirty="0"/>
          </a:p>
        </p:txBody>
      </p:sp>
    </p:spTree>
    <p:extLst>
      <p:ext uri="{BB962C8B-B14F-4D97-AF65-F5344CB8AC3E}">
        <p14:creationId xmlns:p14="http://schemas.microsoft.com/office/powerpoint/2010/main" val="37569486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36</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1015663"/>
          </a:xfrm>
          <a:prstGeom prst="rect">
            <a:avLst/>
          </a:prstGeom>
          <a:noFill/>
        </p:spPr>
        <p:txBody>
          <a:bodyPr wrap="square" rtlCol="0">
            <a:spAutoFit/>
          </a:bodyPr>
          <a:lstStyle/>
          <a:p>
            <a:r>
              <a:rPr lang="es-ES" sz="3000" b="1" dirty="0" smtClean="0"/>
              <a:t>Machine Learning. Predicciones.</a:t>
            </a:r>
          </a:p>
          <a:p>
            <a:endParaRPr lang="es-ES" sz="3000" b="1" dirty="0" smtClean="0"/>
          </a:p>
        </p:txBody>
      </p:sp>
      <p:sp>
        <p:nvSpPr>
          <p:cNvPr id="2" name="CuadroTexto 1"/>
          <p:cNvSpPr txBox="1"/>
          <p:nvPr/>
        </p:nvSpPr>
        <p:spPr>
          <a:xfrm>
            <a:off x="512466" y="3004457"/>
            <a:ext cx="2512088" cy="923330"/>
          </a:xfrm>
          <a:prstGeom prst="rect">
            <a:avLst/>
          </a:prstGeom>
          <a:noFill/>
        </p:spPr>
        <p:txBody>
          <a:bodyPr wrap="square" rtlCol="0">
            <a:spAutoFit/>
          </a:bodyPr>
          <a:lstStyle/>
          <a:p>
            <a:pPr algn="ctr"/>
            <a:r>
              <a:rPr lang="es-ES" dirty="0" smtClean="0"/>
              <a:t>AV. FRANCIA</a:t>
            </a:r>
          </a:p>
          <a:p>
            <a:pPr algn="ctr"/>
            <a:endParaRPr lang="es-ES" dirty="0"/>
          </a:p>
          <a:p>
            <a:pPr algn="ctr"/>
            <a:r>
              <a:rPr lang="es-ES" dirty="0" smtClean="0"/>
              <a:t>PM2.5</a:t>
            </a:r>
            <a:endParaRPr lang="es-ES" dirty="0"/>
          </a:p>
        </p:txBody>
      </p:sp>
      <p:pic>
        <p:nvPicPr>
          <p:cNvPr id="11" name="Imagen 10"/>
          <p:cNvPicPr/>
          <p:nvPr/>
        </p:nvPicPr>
        <p:blipFill rotWithShape="1">
          <a:blip r:embed="rId2">
            <a:extLst>
              <a:ext uri="{28A0092B-C50C-407E-A947-70E740481C1C}">
                <a14:useLocalDpi xmlns:a14="http://schemas.microsoft.com/office/drawing/2010/main" val="0"/>
              </a:ext>
            </a:extLst>
          </a:blip>
          <a:srcRect l="5686" t="27568" r="23201" b="7704"/>
          <a:stretch/>
        </p:blipFill>
        <p:spPr bwMode="auto">
          <a:xfrm>
            <a:off x="3083468" y="1709808"/>
            <a:ext cx="8663057" cy="443595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79983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37</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1015663"/>
          </a:xfrm>
          <a:prstGeom prst="rect">
            <a:avLst/>
          </a:prstGeom>
          <a:noFill/>
        </p:spPr>
        <p:txBody>
          <a:bodyPr wrap="square" rtlCol="0">
            <a:spAutoFit/>
          </a:bodyPr>
          <a:lstStyle/>
          <a:p>
            <a:r>
              <a:rPr lang="es-ES" sz="3000" b="1" dirty="0" smtClean="0"/>
              <a:t>Machine Learning. Predicciones.</a:t>
            </a:r>
          </a:p>
          <a:p>
            <a:endParaRPr lang="es-ES" sz="3000" b="1" dirty="0" smtClean="0"/>
          </a:p>
        </p:txBody>
      </p:sp>
      <p:sp>
        <p:nvSpPr>
          <p:cNvPr id="2" name="CuadroTexto 1"/>
          <p:cNvSpPr txBox="1"/>
          <p:nvPr/>
        </p:nvSpPr>
        <p:spPr>
          <a:xfrm>
            <a:off x="512466" y="3004457"/>
            <a:ext cx="2512088" cy="923330"/>
          </a:xfrm>
          <a:prstGeom prst="rect">
            <a:avLst/>
          </a:prstGeom>
          <a:noFill/>
        </p:spPr>
        <p:txBody>
          <a:bodyPr wrap="square" rtlCol="0">
            <a:spAutoFit/>
          </a:bodyPr>
          <a:lstStyle/>
          <a:p>
            <a:pPr algn="ctr"/>
            <a:r>
              <a:rPr lang="es-ES" dirty="0" smtClean="0"/>
              <a:t>MOLÍ DEL SOL</a:t>
            </a:r>
          </a:p>
          <a:p>
            <a:pPr algn="ctr"/>
            <a:endParaRPr lang="es-ES" dirty="0"/>
          </a:p>
          <a:p>
            <a:pPr algn="ctr"/>
            <a:r>
              <a:rPr lang="es-ES" dirty="0" smtClean="0"/>
              <a:t>PM2.5</a:t>
            </a:r>
            <a:endParaRPr lang="es-ES" dirty="0"/>
          </a:p>
        </p:txBody>
      </p:sp>
      <p:pic>
        <p:nvPicPr>
          <p:cNvPr id="11" name="Imagen 10"/>
          <p:cNvPicPr/>
          <p:nvPr/>
        </p:nvPicPr>
        <p:blipFill rotWithShape="1">
          <a:blip r:embed="rId2">
            <a:extLst>
              <a:ext uri="{28A0092B-C50C-407E-A947-70E740481C1C}">
                <a14:useLocalDpi xmlns:a14="http://schemas.microsoft.com/office/drawing/2010/main" val="0"/>
              </a:ext>
            </a:extLst>
          </a:blip>
          <a:srcRect l="5760" t="24549" r="23643" b="9805"/>
          <a:stretch/>
        </p:blipFill>
        <p:spPr bwMode="auto">
          <a:xfrm>
            <a:off x="3258912" y="1709808"/>
            <a:ext cx="8487613" cy="443595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77415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38</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553998"/>
          </a:xfrm>
          <a:prstGeom prst="rect">
            <a:avLst/>
          </a:prstGeom>
          <a:noFill/>
        </p:spPr>
        <p:txBody>
          <a:bodyPr wrap="square" rtlCol="0">
            <a:spAutoFit/>
          </a:bodyPr>
          <a:lstStyle/>
          <a:p>
            <a:r>
              <a:rPr lang="es-ES" sz="3000" b="1" dirty="0" smtClean="0"/>
              <a:t>Portal web. Acceso:	 </a:t>
            </a:r>
            <a:r>
              <a:rPr lang="es-ES" sz="3000" b="1" dirty="0" smtClean="0">
                <a:hlinkClick r:id="rId2"/>
              </a:rPr>
              <a:t>http://humanobasico.net</a:t>
            </a:r>
            <a:endParaRPr lang="es-ES" sz="3000" b="1" dirty="0" smtClean="0"/>
          </a:p>
        </p:txBody>
      </p:sp>
      <p:pic>
        <p:nvPicPr>
          <p:cNvPr id="10" name="Imagen 9"/>
          <p:cNvPicPr/>
          <p:nvPr/>
        </p:nvPicPr>
        <p:blipFill>
          <a:blip r:embed="rId3"/>
          <a:stretch>
            <a:fillRect/>
          </a:stretch>
        </p:blipFill>
        <p:spPr>
          <a:xfrm>
            <a:off x="2291360" y="1739704"/>
            <a:ext cx="7609279" cy="4281170"/>
          </a:xfrm>
          <a:prstGeom prst="rect">
            <a:avLst/>
          </a:prstGeom>
          <a:ln>
            <a:solidFill>
              <a:schemeClr val="tx1"/>
            </a:solidFill>
          </a:ln>
        </p:spPr>
      </p:pic>
    </p:spTree>
    <p:extLst>
      <p:ext uri="{BB962C8B-B14F-4D97-AF65-F5344CB8AC3E}">
        <p14:creationId xmlns:p14="http://schemas.microsoft.com/office/powerpoint/2010/main" val="15800199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39</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553998"/>
          </a:xfrm>
          <a:prstGeom prst="rect">
            <a:avLst/>
          </a:prstGeom>
          <a:noFill/>
        </p:spPr>
        <p:txBody>
          <a:bodyPr wrap="square" rtlCol="0">
            <a:spAutoFit/>
          </a:bodyPr>
          <a:lstStyle/>
          <a:p>
            <a:r>
              <a:rPr lang="es-ES" sz="3000" b="1" dirty="0" smtClean="0"/>
              <a:t>Portal web: Datos abiertos</a:t>
            </a:r>
          </a:p>
        </p:txBody>
      </p:sp>
      <p:pic>
        <p:nvPicPr>
          <p:cNvPr id="10" name="Imagen 9"/>
          <p:cNvPicPr/>
          <p:nvPr/>
        </p:nvPicPr>
        <p:blipFill>
          <a:blip r:embed="rId2"/>
          <a:stretch>
            <a:fillRect/>
          </a:stretch>
        </p:blipFill>
        <p:spPr>
          <a:xfrm>
            <a:off x="2113600" y="1671954"/>
            <a:ext cx="7964800" cy="4481195"/>
          </a:xfrm>
          <a:prstGeom prst="rect">
            <a:avLst/>
          </a:prstGeom>
          <a:ln>
            <a:solidFill>
              <a:schemeClr val="tx1"/>
            </a:solidFill>
          </a:ln>
        </p:spPr>
      </p:pic>
    </p:spTree>
    <p:extLst>
      <p:ext uri="{BB962C8B-B14F-4D97-AF65-F5344CB8AC3E}">
        <p14:creationId xmlns:p14="http://schemas.microsoft.com/office/powerpoint/2010/main" val="15913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r>
              <a:rPr lang="es-ES" dirty="0" smtClean="0"/>
              <a:t>		</a:t>
            </a:r>
            <a:fld id="{9736A61F-5EB8-4156-BE27-1961D33945F0}" type="slidenum">
              <a:rPr lang="es-ES" smtClean="0"/>
              <a:pPr/>
              <a:t>4</a:t>
            </a:fld>
            <a:endParaRPr lang="es-ES" dirty="0"/>
          </a:p>
        </p:txBody>
      </p:sp>
      <p:sp>
        <p:nvSpPr>
          <p:cNvPr id="5" name="CuadroTexto 4"/>
          <p:cNvSpPr txBox="1"/>
          <p:nvPr/>
        </p:nvSpPr>
        <p:spPr>
          <a:xfrm>
            <a:off x="4973936" y="442251"/>
            <a:ext cx="6772589" cy="646331"/>
          </a:xfrm>
          <a:prstGeom prst="rect">
            <a:avLst/>
          </a:prstGeom>
          <a:noFill/>
        </p:spPr>
        <p:txBody>
          <a:bodyPr wrap="square" rtlCol="0">
            <a:spAutoFit/>
          </a:bodyPr>
          <a:lstStyle/>
          <a:p>
            <a:pPr algn="r"/>
            <a:r>
              <a:rPr lang="es-ES" sz="3600" b="1" dirty="0" smtClean="0"/>
              <a:t>Presentación y objetivos</a:t>
            </a:r>
            <a:endParaRPr lang="es-ES" sz="3600" b="1"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108590"/>
            <a:ext cx="4569594" cy="3428052"/>
          </a:xfrm>
          <a:prstGeom prst="rect">
            <a:avLst/>
          </a:prstGeom>
          <a:ln>
            <a:noFill/>
          </a:ln>
          <a:effectLst>
            <a:outerShdw blurRad="292100" dist="139700" dir="2700000" algn="tl" rotWithShape="0">
              <a:srgbClr val="333333">
                <a:alpha val="65000"/>
              </a:srgbClr>
            </a:outerShdw>
          </a:effectLst>
        </p:spPr>
      </p:pic>
      <p:sp>
        <p:nvSpPr>
          <p:cNvPr id="8" name="CuadroTexto 7"/>
          <p:cNvSpPr txBox="1"/>
          <p:nvPr/>
        </p:nvSpPr>
        <p:spPr>
          <a:xfrm>
            <a:off x="2431701" y="1180910"/>
            <a:ext cx="9425354" cy="553998"/>
          </a:xfrm>
          <a:prstGeom prst="rect">
            <a:avLst/>
          </a:prstGeom>
          <a:noFill/>
        </p:spPr>
        <p:txBody>
          <a:bodyPr wrap="square" rtlCol="0">
            <a:spAutoFit/>
          </a:bodyPr>
          <a:lstStyle/>
          <a:p>
            <a:r>
              <a:rPr lang="es-ES" sz="3000" b="1" dirty="0" smtClean="0"/>
              <a:t>Estaciones de medición y control de la calidad del aire</a:t>
            </a:r>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l="18282" t="38184" r="28272" b="8358"/>
          <a:stretch/>
        </p:blipFill>
        <p:spPr>
          <a:xfrm>
            <a:off x="5672295" y="2108590"/>
            <a:ext cx="6093051" cy="34280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75463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40</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553998"/>
          </a:xfrm>
          <a:prstGeom prst="rect">
            <a:avLst/>
          </a:prstGeom>
          <a:noFill/>
        </p:spPr>
        <p:txBody>
          <a:bodyPr wrap="square" rtlCol="0">
            <a:spAutoFit/>
          </a:bodyPr>
          <a:lstStyle/>
          <a:p>
            <a:r>
              <a:rPr lang="es-ES" sz="3000" b="1" dirty="0" smtClean="0"/>
              <a:t>Portal web: El proyecto</a:t>
            </a:r>
          </a:p>
        </p:txBody>
      </p:sp>
      <p:pic>
        <p:nvPicPr>
          <p:cNvPr id="10" name="Imagen 9"/>
          <p:cNvPicPr/>
          <p:nvPr/>
        </p:nvPicPr>
        <p:blipFill>
          <a:blip r:embed="rId2"/>
          <a:stretch>
            <a:fillRect/>
          </a:stretch>
        </p:blipFill>
        <p:spPr>
          <a:xfrm>
            <a:off x="2159933" y="1701603"/>
            <a:ext cx="7861313" cy="4422971"/>
          </a:xfrm>
          <a:prstGeom prst="rect">
            <a:avLst/>
          </a:prstGeom>
          <a:ln>
            <a:solidFill>
              <a:schemeClr val="tx1"/>
            </a:solidFill>
          </a:ln>
        </p:spPr>
      </p:pic>
    </p:spTree>
    <p:extLst>
      <p:ext uri="{BB962C8B-B14F-4D97-AF65-F5344CB8AC3E}">
        <p14:creationId xmlns:p14="http://schemas.microsoft.com/office/powerpoint/2010/main" val="14768729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pPr/>
              <a:t>41</a:t>
            </a:fld>
            <a:endParaRPr lang="es-ES" dirty="0"/>
          </a:p>
        </p:txBody>
      </p: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smtClean="0"/>
              <a:t>Desarrollo del proyecto</a:t>
            </a:r>
            <a:endParaRPr lang="es-ES" sz="3600" b="1" dirty="0"/>
          </a:p>
        </p:txBody>
      </p:sp>
      <p:sp>
        <p:nvSpPr>
          <p:cNvPr id="9" name="CuadroTexto 8"/>
          <p:cNvSpPr txBox="1"/>
          <p:nvPr/>
        </p:nvSpPr>
        <p:spPr>
          <a:xfrm>
            <a:off x="1983555" y="1185706"/>
            <a:ext cx="9101212" cy="553998"/>
          </a:xfrm>
          <a:prstGeom prst="rect">
            <a:avLst/>
          </a:prstGeom>
          <a:noFill/>
        </p:spPr>
        <p:txBody>
          <a:bodyPr wrap="square" rtlCol="0">
            <a:spAutoFit/>
          </a:bodyPr>
          <a:lstStyle/>
          <a:p>
            <a:r>
              <a:rPr lang="es-ES" sz="3000" b="1" dirty="0" smtClean="0"/>
              <a:t>Portal web. Visualizaciones.</a:t>
            </a:r>
          </a:p>
        </p:txBody>
      </p:sp>
      <p:pic>
        <p:nvPicPr>
          <p:cNvPr id="10" name="Imagen 9"/>
          <p:cNvPicPr/>
          <p:nvPr/>
        </p:nvPicPr>
        <p:blipFill>
          <a:blip r:embed="rId2"/>
          <a:stretch>
            <a:fillRect/>
          </a:stretch>
        </p:blipFill>
        <p:spPr>
          <a:xfrm>
            <a:off x="2096670" y="1662429"/>
            <a:ext cx="7998659" cy="4500245"/>
          </a:xfrm>
          <a:prstGeom prst="rect">
            <a:avLst/>
          </a:prstGeom>
          <a:ln>
            <a:solidFill>
              <a:schemeClr val="tx1"/>
            </a:solidFill>
          </a:ln>
        </p:spPr>
      </p:pic>
    </p:spTree>
    <p:extLst>
      <p:ext uri="{BB962C8B-B14F-4D97-AF65-F5344CB8AC3E}">
        <p14:creationId xmlns:p14="http://schemas.microsoft.com/office/powerpoint/2010/main" val="16449140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t>42</a:t>
            </a:fld>
            <a:endParaRPr lang="es-ES" dirty="0"/>
          </a:p>
        </p:txBody>
      </p:sp>
      <p:sp>
        <p:nvSpPr>
          <p:cNvPr id="5" name="CuadroTexto 4"/>
          <p:cNvSpPr txBox="1"/>
          <p:nvPr/>
        </p:nvSpPr>
        <p:spPr>
          <a:xfrm>
            <a:off x="2331220" y="1312879"/>
            <a:ext cx="9455499" cy="5293757"/>
          </a:xfrm>
          <a:prstGeom prst="rect">
            <a:avLst/>
          </a:prstGeom>
          <a:noFill/>
        </p:spPr>
        <p:txBody>
          <a:bodyPr wrap="square" rtlCol="0">
            <a:spAutoFit/>
          </a:bodyPr>
          <a:lstStyle/>
          <a:p>
            <a:r>
              <a:rPr lang="es-ES" sz="3000" b="1" dirty="0"/>
              <a:t>LICENCIA	</a:t>
            </a:r>
          </a:p>
          <a:p>
            <a:pPr marL="457178" indent="-457178">
              <a:buFont typeface="Arial" panose="020B0604020202020204" pitchFamily="34" charset="0"/>
              <a:buChar char="•"/>
            </a:pPr>
            <a:r>
              <a:rPr lang="es-ES" sz="2800" dirty="0"/>
              <a:t>Creative Commons Atribución/Reconocimiento - No Comercial - Compartir Igual 4.0 Internacional (CC BY-NC-SA)</a:t>
            </a:r>
          </a:p>
          <a:p>
            <a:pPr marL="457178" indent="-457178">
              <a:buFont typeface="Arial" panose="020B0604020202020204" pitchFamily="34" charset="0"/>
              <a:buChar char="•"/>
            </a:pPr>
            <a:endParaRPr lang="es-ES" sz="2800" dirty="0"/>
          </a:p>
          <a:p>
            <a:pPr marL="457178" indent="-457178">
              <a:buFont typeface="Arial" panose="020B0604020202020204" pitchFamily="34" charset="0"/>
              <a:buChar char="•"/>
            </a:pPr>
            <a:endParaRPr lang="es-ES" sz="2800" dirty="0"/>
          </a:p>
          <a:p>
            <a:pPr marL="457178" indent="-457178">
              <a:buFont typeface="Arial" panose="020B0604020202020204" pitchFamily="34" charset="0"/>
              <a:buChar char="•"/>
            </a:pPr>
            <a:endParaRPr lang="es-ES" sz="2800" dirty="0"/>
          </a:p>
          <a:p>
            <a:pPr marL="457178" indent="-457178">
              <a:buFont typeface="Arial" panose="020B0604020202020204" pitchFamily="34" charset="0"/>
              <a:buChar char="•"/>
            </a:pPr>
            <a:endParaRPr lang="es-ES" sz="2800" dirty="0"/>
          </a:p>
          <a:p>
            <a:pPr marL="457178" indent="-457178">
              <a:buFont typeface="Arial" panose="020B0604020202020204" pitchFamily="34" charset="0"/>
              <a:buChar char="•"/>
            </a:pPr>
            <a:r>
              <a:rPr lang="es-ES" sz="2800" dirty="0"/>
              <a:t>Se debe atribuir o reconocer al creador.</a:t>
            </a:r>
          </a:p>
          <a:p>
            <a:pPr marL="457178" indent="-457178">
              <a:buFont typeface="Arial" panose="020B0604020202020204" pitchFamily="34" charset="0"/>
              <a:buChar char="•"/>
            </a:pPr>
            <a:r>
              <a:rPr lang="es-ES" sz="2800" dirty="0"/>
              <a:t>Solo se permiten usos no comerciales de la aplicación.</a:t>
            </a:r>
          </a:p>
          <a:p>
            <a:pPr marL="457178" indent="-457178">
              <a:buFont typeface="Arial" panose="020B0604020202020204" pitchFamily="34" charset="0"/>
              <a:buChar char="•"/>
            </a:pPr>
            <a:r>
              <a:rPr lang="es-ES" sz="2800" dirty="0"/>
              <a:t>Cualquier adaptación del software debe compartirse en los mismos términos.</a:t>
            </a:r>
          </a:p>
          <a:p>
            <a:pPr marL="457178" indent="-457178">
              <a:buFont typeface="Arial" panose="020B0604020202020204" pitchFamily="34" charset="0"/>
              <a:buChar char="•"/>
            </a:pPr>
            <a:endParaRPr lang="es-ES" sz="2800"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a:t>Desarrollo del proyecto </a:t>
            </a:r>
          </a:p>
        </p:txBody>
      </p:sp>
      <p:cxnSp>
        <p:nvCxnSpPr>
          <p:cNvPr id="9" name="Conector recto 8"/>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Imagen 5"/>
          <p:cNvPicPr>
            <a:picLocks noChangeAspect="1"/>
          </p:cNvPicPr>
          <p:nvPr/>
        </p:nvPicPr>
        <p:blipFill>
          <a:blip r:embed="rId2"/>
          <a:stretch>
            <a:fillRect/>
          </a:stretch>
        </p:blipFill>
        <p:spPr>
          <a:xfrm>
            <a:off x="4413468" y="2949157"/>
            <a:ext cx="3365067" cy="1181995"/>
          </a:xfrm>
          <a:prstGeom prst="rect">
            <a:avLst/>
          </a:prstGeom>
        </p:spPr>
      </p:pic>
      <p:sp>
        <p:nvSpPr>
          <p:cNvPr id="7"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10"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Tree>
    <p:extLst>
      <p:ext uri="{BB962C8B-B14F-4D97-AF65-F5344CB8AC3E}">
        <p14:creationId xmlns:p14="http://schemas.microsoft.com/office/powerpoint/2010/main" val="23178976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r>
              <a:rPr lang="es-ES" dirty="0" smtClean="0"/>
              <a:t>		</a:t>
            </a:r>
            <a:fld id="{9736A61F-5EB8-4156-BE27-1961D33945F0}" type="slidenum">
              <a:rPr lang="es-ES" smtClean="0"/>
              <a:pPr/>
              <a:t>43</a:t>
            </a:fld>
            <a:endParaRPr lang="es-ES" dirty="0"/>
          </a:p>
        </p:txBody>
      </p:sp>
      <p:sp>
        <p:nvSpPr>
          <p:cNvPr id="10" name="CuadroTexto 9"/>
          <p:cNvSpPr txBox="1"/>
          <p:nvPr/>
        </p:nvSpPr>
        <p:spPr>
          <a:xfrm>
            <a:off x="1800272" y="2753249"/>
            <a:ext cx="8591455" cy="707886"/>
          </a:xfrm>
          <a:prstGeom prst="rect">
            <a:avLst/>
          </a:prstGeom>
          <a:noFill/>
        </p:spPr>
        <p:txBody>
          <a:bodyPr wrap="none" rtlCol="0">
            <a:spAutoFit/>
          </a:bodyPr>
          <a:lstStyle/>
          <a:p>
            <a:r>
              <a:rPr lang="es-ES" sz="4000" b="1" dirty="0" smtClean="0"/>
              <a:t>EVALUACIÓN Y CONCLUSIONES FINALES</a:t>
            </a:r>
            <a:endParaRPr lang="es-ES" sz="4000" b="1" dirty="0"/>
          </a:p>
        </p:txBody>
      </p:sp>
    </p:spTree>
    <p:extLst>
      <p:ext uri="{BB962C8B-B14F-4D97-AF65-F5344CB8AC3E}">
        <p14:creationId xmlns:p14="http://schemas.microsoft.com/office/powerpoint/2010/main" val="712242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r="21818"/>
          <a:stretch/>
        </p:blipFill>
        <p:spPr>
          <a:xfrm flipH="1">
            <a:off x="104195" y="1557123"/>
            <a:ext cx="11983609" cy="4618626"/>
          </a:xfrm>
          <a:prstGeom prst="rect">
            <a:avLst/>
          </a:prstGeom>
          <a:ln>
            <a:noFill/>
          </a:ln>
          <a:effectLst>
            <a:softEdge rad="112500"/>
          </a:effectLst>
        </p:spPr>
      </p:pic>
      <p:sp>
        <p:nvSpPr>
          <p:cNvPr id="4" name="Marcador de número de diapositiva 3"/>
          <p:cNvSpPr>
            <a:spLocks noGrp="1"/>
          </p:cNvSpPr>
          <p:nvPr>
            <p:ph type="sldNum" sz="quarter" idx="12"/>
          </p:nvPr>
        </p:nvSpPr>
        <p:spPr/>
        <p:txBody>
          <a:bodyPr/>
          <a:lstStyle/>
          <a:p>
            <a:fld id="{9736A61F-5EB8-4156-BE27-1961D33945F0}" type="slidenum">
              <a:rPr lang="es-ES" smtClean="0"/>
              <a:t>44</a:t>
            </a:fld>
            <a:endParaRPr lang="es-ES" dirty="0"/>
          </a:p>
        </p:txBody>
      </p:sp>
      <p:sp>
        <p:nvSpPr>
          <p:cNvPr id="5" name="CuadroTexto 4"/>
          <p:cNvSpPr txBox="1"/>
          <p:nvPr/>
        </p:nvSpPr>
        <p:spPr>
          <a:xfrm>
            <a:off x="3895344" y="1312879"/>
            <a:ext cx="7891375" cy="4862870"/>
          </a:xfrm>
          <a:prstGeom prst="rect">
            <a:avLst/>
          </a:prstGeom>
          <a:noFill/>
        </p:spPr>
        <p:txBody>
          <a:bodyPr wrap="square" rtlCol="0">
            <a:spAutoFit/>
          </a:bodyPr>
          <a:lstStyle/>
          <a:p>
            <a:r>
              <a:rPr lang="es-ES" sz="3000" b="1" dirty="0"/>
              <a:t>EVALUACIÓN EJECUCIÓN DEL </a:t>
            </a:r>
            <a:r>
              <a:rPr lang="es-ES" sz="3000" b="1" dirty="0" smtClean="0"/>
              <a:t>PROYECTO</a:t>
            </a:r>
          </a:p>
          <a:p>
            <a:pPr marL="457200" indent="-457200">
              <a:buFont typeface="Arial" panose="020B0604020202020204" pitchFamily="34" charset="0"/>
              <a:buChar char="•"/>
            </a:pPr>
            <a:r>
              <a:rPr lang="es-ES" sz="2800" dirty="0" smtClean="0"/>
              <a:t>Gran </a:t>
            </a:r>
            <a:r>
              <a:rPr lang="es-ES" sz="2800" dirty="0"/>
              <a:t>dificultad para recabar los datos, habiendo invertido mucho tiempo en </a:t>
            </a:r>
            <a:r>
              <a:rPr lang="es-ES" sz="2800" dirty="0" smtClean="0"/>
              <a:t>investigar las </a:t>
            </a:r>
            <a:r>
              <a:rPr lang="es-ES" sz="2800" dirty="0"/>
              <a:t>fuentes disponibles </a:t>
            </a:r>
            <a:r>
              <a:rPr lang="es-ES" sz="2800" dirty="0" smtClean="0"/>
              <a:t>y en las tareas de EDA y ETL</a:t>
            </a:r>
          </a:p>
          <a:p>
            <a:endParaRPr lang="es-ES" sz="2800" dirty="0"/>
          </a:p>
          <a:p>
            <a:pPr marL="457200" indent="-457200">
              <a:buFont typeface="Arial" panose="020B0604020202020204" pitchFamily="34" charset="0"/>
              <a:buChar char="•"/>
            </a:pPr>
            <a:r>
              <a:rPr lang="es-ES" sz="2800" dirty="0" smtClean="0"/>
              <a:t>Se han cubierto todos los objetivos excepto el módulo de predicciones futuras, no terminado por falta de tiempo.</a:t>
            </a:r>
          </a:p>
          <a:p>
            <a:pPr marL="457200" indent="-457200">
              <a:buFont typeface="Arial" panose="020B0604020202020204" pitchFamily="34" charset="0"/>
              <a:buChar char="•"/>
            </a:pPr>
            <a:r>
              <a:rPr lang="es-ES" sz="2800" dirty="0" smtClean="0"/>
              <a:t>Ha </a:t>
            </a:r>
            <a:r>
              <a:rPr lang="es-ES" sz="2800" dirty="0"/>
              <a:t>resultado sorprendente descubrir que no hay correlación significativa entre los indicadores de calidad del aire y la información meteorológica</a:t>
            </a:r>
            <a:r>
              <a:rPr lang="es-ES" sz="2800" dirty="0" smtClean="0"/>
              <a:t>.</a:t>
            </a:r>
            <a:endParaRPr lang="es-ES" sz="2800"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a:t>Evaluación y conclusiones finales </a:t>
            </a:r>
          </a:p>
        </p:txBody>
      </p:sp>
      <p:cxnSp>
        <p:nvCxnSpPr>
          <p:cNvPr id="9" name="Conector recto 8"/>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10"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Tree>
    <p:extLst>
      <p:ext uri="{BB962C8B-B14F-4D97-AF65-F5344CB8AC3E}">
        <p14:creationId xmlns:p14="http://schemas.microsoft.com/office/powerpoint/2010/main" val="6961531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t>45</a:t>
            </a:fld>
            <a:endParaRPr lang="es-ES" dirty="0"/>
          </a:p>
        </p:txBody>
      </p:sp>
      <p:sp>
        <p:nvSpPr>
          <p:cNvPr id="5" name="CuadroTexto 4"/>
          <p:cNvSpPr txBox="1"/>
          <p:nvPr/>
        </p:nvSpPr>
        <p:spPr>
          <a:xfrm>
            <a:off x="2331220" y="1312879"/>
            <a:ext cx="9455499" cy="4862870"/>
          </a:xfrm>
          <a:prstGeom prst="rect">
            <a:avLst/>
          </a:prstGeom>
          <a:noFill/>
        </p:spPr>
        <p:txBody>
          <a:bodyPr wrap="square" rtlCol="0">
            <a:spAutoFit/>
          </a:bodyPr>
          <a:lstStyle/>
          <a:p>
            <a:r>
              <a:rPr lang="es-ES" sz="3000" b="1" dirty="0"/>
              <a:t>PROPUESTA DE MEJORAS	</a:t>
            </a:r>
          </a:p>
          <a:p>
            <a:pPr marL="457200" indent="-457200">
              <a:buFont typeface="Arial" panose="020B0604020202020204" pitchFamily="34" charset="0"/>
              <a:buChar char="•"/>
            </a:pPr>
            <a:r>
              <a:rPr lang="es-ES" sz="2800" dirty="0" smtClean="0"/>
              <a:t>Automatizar </a:t>
            </a:r>
            <a:r>
              <a:rPr lang="es-ES" sz="2800" dirty="0"/>
              <a:t>la captura e inserción de nuevas mediciones diarias que vayan alimentando y actualizando las fuentes de datos. </a:t>
            </a:r>
          </a:p>
          <a:p>
            <a:pPr marL="457200" indent="-457200">
              <a:buFont typeface="Arial" panose="020B0604020202020204" pitchFamily="34" charset="0"/>
              <a:buChar char="•"/>
            </a:pPr>
            <a:r>
              <a:rPr lang="es-ES" sz="2800" dirty="0" smtClean="0"/>
              <a:t>Automatizar </a:t>
            </a:r>
            <a:r>
              <a:rPr lang="es-ES" sz="2800" dirty="0"/>
              <a:t>los procesos de aplicación de modelos para realizar las nuevas predicciones diarias.</a:t>
            </a:r>
          </a:p>
          <a:p>
            <a:pPr marL="457200" indent="-457200">
              <a:buFont typeface="Arial" panose="020B0604020202020204" pitchFamily="34" charset="0"/>
              <a:buChar char="•"/>
            </a:pPr>
            <a:r>
              <a:rPr lang="es-ES" sz="2800" dirty="0" smtClean="0"/>
              <a:t>Automatización </a:t>
            </a:r>
            <a:r>
              <a:rPr lang="es-ES" sz="2800" dirty="0"/>
              <a:t>de la generación de presentaciones y cuadros de mandos con los datos actualizados.</a:t>
            </a:r>
          </a:p>
          <a:p>
            <a:pPr marL="457200" indent="-457200">
              <a:buFont typeface="Arial" panose="020B0604020202020204" pitchFamily="34" charset="0"/>
              <a:buChar char="•"/>
            </a:pPr>
            <a:r>
              <a:rPr lang="es-ES" sz="2800" dirty="0" smtClean="0"/>
              <a:t>Continuar </a:t>
            </a:r>
            <a:r>
              <a:rPr lang="es-ES" sz="2800" dirty="0"/>
              <a:t>la publicación de los nuevos datos adquiridos de predicción y conjunto de datos en los elementos online dispuestos para el acceso público a los mismos</a:t>
            </a:r>
            <a:r>
              <a:rPr lang="es-ES" sz="2800" dirty="0" smtClean="0"/>
              <a:t>.</a:t>
            </a:r>
            <a:endParaRPr lang="es-ES" sz="2800"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a:t>Evaluación y conclusiones finales </a:t>
            </a:r>
          </a:p>
        </p:txBody>
      </p:sp>
      <p:cxnSp>
        <p:nvCxnSpPr>
          <p:cNvPr id="9" name="Conector recto 8"/>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Tree>
    <p:extLst>
      <p:ext uri="{BB962C8B-B14F-4D97-AF65-F5344CB8AC3E}">
        <p14:creationId xmlns:p14="http://schemas.microsoft.com/office/powerpoint/2010/main" val="23282630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t>46</a:t>
            </a:fld>
            <a:endParaRPr lang="es-ES" dirty="0"/>
          </a:p>
        </p:txBody>
      </p:sp>
      <p:sp>
        <p:nvSpPr>
          <p:cNvPr id="5" name="CuadroTexto 4"/>
          <p:cNvSpPr txBox="1"/>
          <p:nvPr/>
        </p:nvSpPr>
        <p:spPr>
          <a:xfrm>
            <a:off x="3666392" y="3168469"/>
            <a:ext cx="4859215" cy="1477328"/>
          </a:xfrm>
          <a:prstGeom prst="rect">
            <a:avLst/>
          </a:prstGeom>
          <a:noFill/>
        </p:spPr>
        <p:txBody>
          <a:bodyPr wrap="square" rtlCol="0">
            <a:spAutoFit/>
          </a:bodyPr>
          <a:lstStyle/>
          <a:p>
            <a:r>
              <a:rPr lang="es-ES" sz="3000" b="1" dirty="0" smtClean="0"/>
              <a:t>Gracias por vuestra atención</a:t>
            </a:r>
          </a:p>
          <a:p>
            <a:endParaRPr lang="es-ES" sz="3000" b="1" dirty="0"/>
          </a:p>
          <a:p>
            <a:pPr algn="ctr"/>
            <a:r>
              <a:rPr lang="es-ES" sz="3000" dirty="0" smtClean="0"/>
              <a:t>Tono, Mikel y Santi</a:t>
            </a:r>
            <a:endParaRPr lang="es-ES" sz="2800" dirty="0"/>
          </a:p>
        </p:txBody>
      </p:sp>
      <p:cxnSp>
        <p:nvCxnSpPr>
          <p:cNvPr id="9" name="Conector recto 8"/>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7"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a:xfrm>
            <a:off x="10091716" y="4337659"/>
            <a:ext cx="1654810" cy="16548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1783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t>5</a:t>
            </a:fld>
            <a:endParaRPr lang="es-ES" dirty="0"/>
          </a:p>
        </p:txBody>
      </p:sp>
      <p:sp>
        <p:nvSpPr>
          <p:cNvPr id="5" name="CuadroTexto 4"/>
          <p:cNvSpPr txBox="1"/>
          <p:nvPr/>
        </p:nvSpPr>
        <p:spPr>
          <a:xfrm>
            <a:off x="580931" y="1657865"/>
            <a:ext cx="11235934" cy="5016758"/>
          </a:xfrm>
          <a:prstGeom prst="rect">
            <a:avLst/>
          </a:prstGeom>
          <a:noFill/>
        </p:spPr>
        <p:txBody>
          <a:bodyPr wrap="square" rtlCol="0">
            <a:spAutoFit/>
          </a:bodyPr>
          <a:lstStyle/>
          <a:p>
            <a:r>
              <a:rPr lang="es-ES" sz="3000" b="1" dirty="0" smtClean="0"/>
              <a:t>Los 5 indicadores principales de calidad del aire</a:t>
            </a:r>
            <a:r>
              <a:rPr lang="es-ES" sz="3000" b="1" baseline="30000" dirty="0" smtClean="0"/>
              <a:t>(*)</a:t>
            </a:r>
          </a:p>
          <a:p>
            <a:endParaRPr lang="es-ES" sz="3000" dirty="0" smtClean="0"/>
          </a:p>
          <a:p>
            <a:pPr marL="457200" indent="-457200">
              <a:buFont typeface="Arial" panose="020B0604020202020204" pitchFamily="34" charset="0"/>
              <a:buChar char="•"/>
            </a:pPr>
            <a:r>
              <a:rPr lang="es-ES" sz="3000" dirty="0" smtClean="0"/>
              <a:t>Partículas </a:t>
            </a:r>
            <a:r>
              <a:rPr lang="es-ES" sz="3000" dirty="0"/>
              <a:t>en suspensión (</a:t>
            </a:r>
            <a:r>
              <a:rPr lang="es-ES" sz="3000" b="1" dirty="0" smtClean="0"/>
              <a:t>PM10</a:t>
            </a:r>
            <a:r>
              <a:rPr lang="es-ES" sz="3000" dirty="0" smtClean="0"/>
              <a:t>) menores </a:t>
            </a:r>
            <a:r>
              <a:rPr lang="es-ES" sz="3000" dirty="0"/>
              <a:t>de </a:t>
            </a:r>
            <a:r>
              <a:rPr lang="es-ES" sz="3000" dirty="0" smtClean="0"/>
              <a:t>10 </a:t>
            </a:r>
            <a:r>
              <a:rPr lang="es-ES" sz="3000" dirty="0"/>
              <a:t>micrómetros (</a:t>
            </a:r>
            <a:r>
              <a:rPr lang="el-GR" sz="3000" dirty="0"/>
              <a:t>μ</a:t>
            </a:r>
            <a:r>
              <a:rPr lang="es-ES" sz="3000" dirty="0"/>
              <a:t>m</a:t>
            </a:r>
            <a:r>
              <a:rPr lang="es-ES" sz="3000" dirty="0" smtClean="0"/>
              <a:t>)</a:t>
            </a:r>
          </a:p>
          <a:p>
            <a:pPr marL="457200" indent="-457200">
              <a:buFont typeface="Arial" panose="020B0604020202020204" pitchFamily="34" charset="0"/>
              <a:buChar char="•"/>
            </a:pPr>
            <a:r>
              <a:rPr lang="es-ES" sz="3000" dirty="0"/>
              <a:t>Partículas en suspensión (</a:t>
            </a:r>
            <a:r>
              <a:rPr lang="es-ES" sz="3000" b="1" dirty="0" smtClean="0"/>
              <a:t>PM2.5</a:t>
            </a:r>
            <a:r>
              <a:rPr lang="es-ES" sz="3000" dirty="0" smtClean="0"/>
              <a:t>) </a:t>
            </a:r>
            <a:r>
              <a:rPr lang="es-ES" sz="3000" dirty="0"/>
              <a:t>menores de </a:t>
            </a:r>
            <a:r>
              <a:rPr lang="es-ES" sz="3000" dirty="0" smtClean="0"/>
              <a:t>2.5 </a:t>
            </a:r>
            <a:r>
              <a:rPr lang="es-ES" sz="3000" dirty="0"/>
              <a:t>micrómetros (</a:t>
            </a:r>
            <a:r>
              <a:rPr lang="el-GR" sz="3000" dirty="0"/>
              <a:t>μ</a:t>
            </a:r>
            <a:r>
              <a:rPr lang="es-ES" sz="3000" dirty="0"/>
              <a:t>m)</a:t>
            </a:r>
          </a:p>
          <a:p>
            <a:pPr marL="457200" indent="-457200">
              <a:buFont typeface="Arial" panose="020B0604020202020204" pitchFamily="34" charset="0"/>
              <a:buChar char="•"/>
            </a:pPr>
            <a:endParaRPr lang="es-ES" sz="3000" dirty="0" smtClean="0"/>
          </a:p>
          <a:p>
            <a:pPr marL="457200" indent="-457200">
              <a:buFont typeface="Arial" panose="020B0604020202020204" pitchFamily="34" charset="0"/>
              <a:buChar char="•"/>
            </a:pPr>
            <a:r>
              <a:rPr lang="es-ES" sz="3000" dirty="0" smtClean="0"/>
              <a:t>Ozono </a:t>
            </a:r>
            <a:r>
              <a:rPr lang="es-ES" sz="3000" dirty="0"/>
              <a:t>troposférico (</a:t>
            </a:r>
            <a:r>
              <a:rPr lang="es-ES" sz="3000" b="1" dirty="0"/>
              <a:t>O</a:t>
            </a:r>
            <a:r>
              <a:rPr lang="es-ES" sz="3000" b="1" baseline="-25000" dirty="0"/>
              <a:t>3</a:t>
            </a:r>
            <a:r>
              <a:rPr lang="es-ES" sz="3000" dirty="0" smtClean="0"/>
              <a:t>) </a:t>
            </a:r>
          </a:p>
          <a:p>
            <a:pPr marL="457200" indent="-457200">
              <a:buFont typeface="Arial" panose="020B0604020202020204" pitchFamily="34" charset="0"/>
              <a:buChar char="•"/>
            </a:pPr>
            <a:r>
              <a:rPr lang="es-ES" sz="3000" dirty="0" smtClean="0"/>
              <a:t>Dióxido </a:t>
            </a:r>
            <a:r>
              <a:rPr lang="es-ES" sz="3000" dirty="0"/>
              <a:t>de nitrógeno (</a:t>
            </a:r>
            <a:r>
              <a:rPr lang="es-ES" sz="3000" b="1" dirty="0"/>
              <a:t>NO</a:t>
            </a:r>
            <a:r>
              <a:rPr lang="es-ES" sz="3000" b="1" baseline="-25000" dirty="0"/>
              <a:t>2</a:t>
            </a:r>
            <a:r>
              <a:rPr lang="es-ES" sz="3000" dirty="0"/>
              <a:t>) </a:t>
            </a:r>
            <a:r>
              <a:rPr lang="es-ES" sz="3000" dirty="0" smtClean="0"/>
              <a:t>    microgramos/metro </a:t>
            </a:r>
            <a:r>
              <a:rPr lang="es-ES" sz="3000" dirty="0"/>
              <a:t>cúbico ( µg/m</a:t>
            </a:r>
            <a:r>
              <a:rPr lang="es-ES" sz="3000" baseline="30000" dirty="0"/>
              <a:t>3</a:t>
            </a:r>
            <a:r>
              <a:rPr lang="es-ES" sz="3000" dirty="0"/>
              <a:t>)</a:t>
            </a:r>
            <a:endParaRPr lang="es-ES" sz="3000" dirty="0" smtClean="0"/>
          </a:p>
          <a:p>
            <a:pPr marL="457200" indent="-457200">
              <a:buFont typeface="Arial" panose="020B0604020202020204" pitchFamily="34" charset="0"/>
              <a:buChar char="•"/>
            </a:pPr>
            <a:r>
              <a:rPr lang="es-ES" sz="3000" dirty="0" smtClean="0"/>
              <a:t>Dióxido </a:t>
            </a:r>
            <a:r>
              <a:rPr lang="es-ES" sz="3000" dirty="0"/>
              <a:t>de azufre (</a:t>
            </a:r>
            <a:r>
              <a:rPr lang="es-ES" sz="3000" b="1" dirty="0"/>
              <a:t>SO</a:t>
            </a:r>
            <a:r>
              <a:rPr lang="es-ES" sz="3000" b="1" baseline="-25000" dirty="0"/>
              <a:t>2</a:t>
            </a:r>
            <a:r>
              <a:rPr lang="es-ES" sz="3000" dirty="0" smtClean="0"/>
              <a:t>)</a:t>
            </a:r>
          </a:p>
          <a:p>
            <a:pPr marL="457200" indent="-457200">
              <a:buFont typeface="Arial" panose="020B0604020202020204" pitchFamily="34" charset="0"/>
              <a:buChar char="•"/>
            </a:pPr>
            <a:endParaRPr lang="es-ES" sz="3000" b="1" baseline="30000" dirty="0" smtClean="0"/>
          </a:p>
          <a:p>
            <a:pPr algn="r"/>
            <a:r>
              <a:rPr lang="es-ES" sz="3000" i="1" baseline="30000" dirty="0" smtClean="0"/>
              <a:t>(*) Fuente:</a:t>
            </a:r>
            <a:r>
              <a:rPr lang="es-ES" sz="3000" i="1" dirty="0" smtClean="0"/>
              <a:t> </a:t>
            </a:r>
            <a:r>
              <a:rPr lang="es-ES" sz="3000" i="1" baseline="30000" dirty="0" smtClean="0"/>
              <a:t>Ministerio para la Transición Ecológica</a:t>
            </a:r>
            <a:endParaRPr lang="es-ES" sz="3000" i="1" baseline="30000" dirty="0"/>
          </a:p>
          <a:p>
            <a:pPr marL="457200" indent="-457200">
              <a:buFont typeface="Arial" panose="020B0604020202020204" pitchFamily="34" charset="0"/>
              <a:buChar char="•"/>
            </a:pPr>
            <a:endParaRPr lang="es-ES" sz="3000" dirty="0"/>
          </a:p>
        </p:txBody>
      </p:sp>
      <p:sp>
        <p:nvSpPr>
          <p:cNvPr id="6" name="CuadroTexto 5"/>
          <p:cNvSpPr txBox="1"/>
          <p:nvPr/>
        </p:nvSpPr>
        <p:spPr>
          <a:xfrm>
            <a:off x="4973936" y="442251"/>
            <a:ext cx="6772589" cy="646331"/>
          </a:xfrm>
          <a:prstGeom prst="rect">
            <a:avLst/>
          </a:prstGeom>
          <a:noFill/>
        </p:spPr>
        <p:txBody>
          <a:bodyPr wrap="square" rtlCol="0">
            <a:spAutoFit/>
          </a:bodyPr>
          <a:lstStyle/>
          <a:p>
            <a:pPr algn="r"/>
            <a:r>
              <a:rPr lang="es-ES" sz="3600" b="1" dirty="0" smtClean="0"/>
              <a:t>Presentación y objetivos</a:t>
            </a:r>
            <a:endParaRPr lang="es-ES" sz="3600" b="1" dirty="0"/>
          </a:p>
        </p:txBody>
      </p:sp>
      <p:cxnSp>
        <p:nvCxnSpPr>
          <p:cNvPr id="8" name="Conector recto 7"/>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errar llave 6"/>
          <p:cNvSpPr/>
          <p:nvPr/>
        </p:nvSpPr>
        <p:spPr>
          <a:xfrm>
            <a:off x="5198313" y="3986582"/>
            <a:ext cx="368473" cy="1379238"/>
          </a:xfrm>
          <a:prstGeom prst="rightBrace">
            <a:avLst>
              <a:gd name="adj1" fmla="val 51552"/>
              <a:gd name="adj2" fmla="val 51939"/>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10"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11"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Tree>
    <p:extLst>
      <p:ext uri="{BB962C8B-B14F-4D97-AF65-F5344CB8AC3E}">
        <p14:creationId xmlns:p14="http://schemas.microsoft.com/office/powerpoint/2010/main" val="1608651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9736A61F-5EB8-4156-BE27-1961D33945F0}" type="slidenum">
              <a:rPr lang="es-ES" smtClean="0"/>
              <a:t>6</a:t>
            </a:fld>
            <a:endParaRPr lang="es-ES" dirty="0"/>
          </a:p>
        </p:txBody>
      </p:sp>
      <p:sp>
        <p:nvSpPr>
          <p:cNvPr id="5" name="CuadroTexto 4"/>
          <p:cNvSpPr txBox="1"/>
          <p:nvPr/>
        </p:nvSpPr>
        <p:spPr>
          <a:xfrm>
            <a:off x="529850" y="1840104"/>
            <a:ext cx="11235934" cy="1015663"/>
          </a:xfrm>
          <a:prstGeom prst="rect">
            <a:avLst/>
          </a:prstGeom>
          <a:noFill/>
        </p:spPr>
        <p:txBody>
          <a:bodyPr wrap="square" rtlCol="0">
            <a:spAutoFit/>
          </a:bodyPr>
          <a:lstStyle/>
          <a:p>
            <a:r>
              <a:rPr lang="es-ES" sz="3000" b="1" dirty="0" smtClean="0"/>
              <a:t>Otros indicadores de calidad del aire y meteorológicos disponibles</a:t>
            </a:r>
          </a:p>
          <a:p>
            <a:endParaRPr lang="es-ES" sz="3000" dirty="0" smtClean="0"/>
          </a:p>
        </p:txBody>
      </p:sp>
      <p:sp>
        <p:nvSpPr>
          <p:cNvPr id="6" name="CuadroTexto 5"/>
          <p:cNvSpPr txBox="1"/>
          <p:nvPr/>
        </p:nvSpPr>
        <p:spPr>
          <a:xfrm>
            <a:off x="4973936" y="442251"/>
            <a:ext cx="6772589" cy="646331"/>
          </a:xfrm>
          <a:prstGeom prst="rect">
            <a:avLst/>
          </a:prstGeom>
          <a:noFill/>
        </p:spPr>
        <p:txBody>
          <a:bodyPr wrap="square" rtlCol="0">
            <a:spAutoFit/>
          </a:bodyPr>
          <a:lstStyle/>
          <a:p>
            <a:pPr algn="r"/>
            <a:r>
              <a:rPr lang="es-ES" sz="3600" b="1" dirty="0" smtClean="0"/>
              <a:t>Presentación y objetivos</a:t>
            </a:r>
            <a:endParaRPr lang="es-ES" sz="3600" b="1" dirty="0"/>
          </a:p>
        </p:txBody>
      </p:sp>
      <p:cxnSp>
        <p:nvCxnSpPr>
          <p:cNvPr id="8" name="Conector recto 7"/>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Marcador de fecha 1"/>
          <p:cNvSpPr>
            <a:spLocks noGrp="1"/>
          </p:cNvSpPr>
          <p:nvPr>
            <p:ph type="dt" sz="half" idx="10"/>
          </p:nvPr>
        </p:nvSpPr>
        <p:spPr>
          <a:xfrm>
            <a:off x="838200" y="6356354"/>
            <a:ext cx="2743200" cy="365125"/>
          </a:xfrm>
        </p:spPr>
        <p:txBody>
          <a:bodyPr/>
          <a:lstStyle/>
          <a:p>
            <a:r>
              <a:rPr lang="es-ES" dirty="0" smtClean="0"/>
              <a:t>09/06/2022</a:t>
            </a:r>
            <a:endParaRPr lang="es-ES" dirty="0"/>
          </a:p>
        </p:txBody>
      </p:sp>
      <p:sp>
        <p:nvSpPr>
          <p:cNvPr id="11" name="Marcador de pie de página 2"/>
          <p:cNvSpPr>
            <a:spLocks noGrp="1"/>
          </p:cNvSpPr>
          <p:nvPr>
            <p:ph type="ftr" sz="quarter" idx="11"/>
          </p:nvPr>
        </p:nvSpPr>
        <p:spPr>
          <a:xfrm>
            <a:off x="4038600" y="6356354"/>
            <a:ext cx="4114800" cy="365125"/>
          </a:xfrm>
        </p:spPr>
        <p:txBody>
          <a:bodyPr/>
          <a:lstStyle/>
          <a:p>
            <a:r>
              <a:rPr lang="es-ES" dirty="0" smtClean="0"/>
              <a:t>CALIDAD DEL AIRE EN VALENCIA</a:t>
            </a:r>
            <a:endParaRPr lang="es-ES" dirty="0"/>
          </a:p>
        </p:txBody>
      </p:sp>
      <p:sp>
        <p:nvSpPr>
          <p:cNvPr id="2" name="CuadroTexto 1"/>
          <p:cNvSpPr txBox="1"/>
          <p:nvPr/>
        </p:nvSpPr>
        <p:spPr>
          <a:xfrm>
            <a:off x="376215" y="2514431"/>
            <a:ext cx="6662658" cy="3046988"/>
          </a:xfrm>
          <a:prstGeom prst="rect">
            <a:avLst/>
          </a:prstGeom>
          <a:noFill/>
        </p:spPr>
        <p:txBody>
          <a:bodyPr wrap="none" rtlCol="0">
            <a:spAutoFit/>
          </a:bodyPr>
          <a:lstStyle/>
          <a:p>
            <a:pPr marL="542925" indent="-361950">
              <a:buFont typeface="Arial" panose="020B0604020202020204" pitchFamily="34" charset="0"/>
              <a:buChar char="•"/>
            </a:pPr>
            <a:r>
              <a:rPr lang="es-ES" sz="2400" dirty="0" smtClean="0"/>
              <a:t>PM1: </a:t>
            </a:r>
            <a:r>
              <a:rPr lang="es-ES" sz="2400" dirty="0"/>
              <a:t>Partículas menores de </a:t>
            </a:r>
            <a:r>
              <a:rPr lang="es-ES" sz="2400" dirty="0" smtClean="0"/>
              <a:t>1 </a:t>
            </a:r>
            <a:r>
              <a:rPr lang="es-ES" sz="2400" dirty="0"/>
              <a:t>micrómetro (</a:t>
            </a:r>
            <a:r>
              <a:rPr lang="el-GR" sz="2400" dirty="0"/>
              <a:t>μ</a:t>
            </a:r>
            <a:r>
              <a:rPr lang="es-ES" sz="2400" dirty="0"/>
              <a:t>m)</a:t>
            </a:r>
          </a:p>
          <a:p>
            <a:pPr marL="542925" indent="-361950">
              <a:buFont typeface="Arial" panose="020B0604020202020204" pitchFamily="34" charset="0"/>
              <a:buChar char="•"/>
            </a:pPr>
            <a:r>
              <a:rPr lang="es-ES" sz="2400" dirty="0" smtClean="0"/>
              <a:t>NO</a:t>
            </a:r>
            <a:r>
              <a:rPr lang="es-ES" sz="2400" dirty="0"/>
              <a:t>: </a:t>
            </a:r>
            <a:r>
              <a:rPr lang="es-ES" sz="2400" dirty="0" smtClean="0"/>
              <a:t>Óxido </a:t>
            </a:r>
            <a:r>
              <a:rPr lang="es-ES" sz="2400" dirty="0"/>
              <a:t>de </a:t>
            </a:r>
            <a:r>
              <a:rPr lang="es-ES" sz="2400" dirty="0" smtClean="0"/>
              <a:t>nitrógeno</a:t>
            </a:r>
            <a:endParaRPr lang="es-ES" sz="2400" dirty="0"/>
          </a:p>
          <a:p>
            <a:pPr marL="542925" indent="-361950">
              <a:buFont typeface="Arial" panose="020B0604020202020204" pitchFamily="34" charset="0"/>
              <a:buChar char="•"/>
            </a:pPr>
            <a:r>
              <a:rPr lang="es-ES" sz="2400" dirty="0" smtClean="0"/>
              <a:t>NOx</a:t>
            </a:r>
            <a:r>
              <a:rPr lang="es-ES" sz="2400" dirty="0"/>
              <a:t>: Óxidos de nitrógeno</a:t>
            </a:r>
          </a:p>
          <a:p>
            <a:pPr marL="542925" indent="-361950">
              <a:buFont typeface="Arial" panose="020B0604020202020204" pitchFamily="34" charset="0"/>
              <a:buChar char="•"/>
            </a:pPr>
            <a:r>
              <a:rPr lang="es-ES" sz="2400" dirty="0" smtClean="0"/>
              <a:t>CO</a:t>
            </a:r>
            <a:r>
              <a:rPr lang="es-ES" sz="2400" dirty="0"/>
              <a:t>: monóxido de </a:t>
            </a:r>
            <a:r>
              <a:rPr lang="es-ES" sz="2400" dirty="0" smtClean="0"/>
              <a:t>carbono</a:t>
            </a:r>
            <a:endParaRPr lang="es-ES" sz="2400" dirty="0"/>
          </a:p>
          <a:p>
            <a:pPr marL="542925" indent="-361950">
              <a:buFont typeface="Arial" panose="020B0604020202020204" pitchFamily="34" charset="0"/>
              <a:buChar char="•"/>
            </a:pPr>
            <a:r>
              <a:rPr lang="es-ES" sz="2400" dirty="0" smtClean="0"/>
              <a:t>NH3</a:t>
            </a:r>
            <a:r>
              <a:rPr lang="es-ES" sz="2400" dirty="0"/>
              <a:t>: </a:t>
            </a:r>
            <a:r>
              <a:rPr lang="es-ES" sz="2400" dirty="0" smtClean="0"/>
              <a:t>amoniaco</a:t>
            </a:r>
          </a:p>
          <a:p>
            <a:pPr marL="542925" indent="-361950">
              <a:buFont typeface="Arial" panose="020B0604020202020204" pitchFamily="34" charset="0"/>
              <a:buChar char="•"/>
            </a:pPr>
            <a:r>
              <a:rPr lang="es-ES" sz="2400" dirty="0" smtClean="0"/>
              <a:t>C7H8</a:t>
            </a:r>
            <a:r>
              <a:rPr lang="es-ES" sz="2400" dirty="0"/>
              <a:t>: </a:t>
            </a:r>
            <a:r>
              <a:rPr lang="es-ES" sz="2400" dirty="0" smtClean="0"/>
              <a:t>tolueno</a:t>
            </a:r>
          </a:p>
          <a:p>
            <a:pPr marL="542925" indent="-361950">
              <a:buFont typeface="Arial" panose="020B0604020202020204" pitchFamily="34" charset="0"/>
              <a:buChar char="•"/>
            </a:pPr>
            <a:r>
              <a:rPr lang="es-ES" sz="2400" dirty="0" smtClean="0"/>
              <a:t>C6H6</a:t>
            </a:r>
            <a:r>
              <a:rPr lang="es-ES" sz="2400" dirty="0"/>
              <a:t>: Benzol o benceno</a:t>
            </a:r>
          </a:p>
          <a:p>
            <a:pPr marL="542925" indent="-361950">
              <a:buFont typeface="Arial" panose="020B0604020202020204" pitchFamily="34" charset="0"/>
              <a:buChar char="•"/>
            </a:pPr>
            <a:r>
              <a:rPr lang="es-ES" sz="2400" dirty="0" smtClean="0"/>
              <a:t>C8H10</a:t>
            </a:r>
            <a:r>
              <a:rPr lang="es-ES" sz="2400" dirty="0"/>
              <a:t>: </a:t>
            </a:r>
            <a:r>
              <a:rPr lang="es-ES" sz="2400" dirty="0" smtClean="0"/>
              <a:t>xileno</a:t>
            </a:r>
            <a:endParaRPr lang="es-ES" sz="2400" dirty="0"/>
          </a:p>
        </p:txBody>
      </p:sp>
      <p:sp>
        <p:nvSpPr>
          <p:cNvPr id="12" name="CuadroTexto 11"/>
          <p:cNvSpPr txBox="1"/>
          <p:nvPr/>
        </p:nvSpPr>
        <p:spPr>
          <a:xfrm>
            <a:off x="7343779" y="2516466"/>
            <a:ext cx="4331570" cy="3416320"/>
          </a:xfrm>
          <a:prstGeom prst="rect">
            <a:avLst/>
          </a:prstGeom>
          <a:noFill/>
        </p:spPr>
        <p:txBody>
          <a:bodyPr wrap="none" rtlCol="0">
            <a:spAutoFit/>
          </a:bodyPr>
          <a:lstStyle/>
          <a:p>
            <a:pPr marL="542925" indent="-361950">
              <a:buFont typeface="Arial" panose="020B0604020202020204" pitchFamily="34" charset="0"/>
              <a:buChar char="•"/>
            </a:pPr>
            <a:r>
              <a:rPr lang="es-ES" sz="2400" dirty="0" smtClean="0"/>
              <a:t>Ruido</a:t>
            </a:r>
            <a:endParaRPr lang="es-ES" sz="2400" dirty="0"/>
          </a:p>
          <a:p>
            <a:pPr marL="542925" indent="-361950">
              <a:buFont typeface="Arial" panose="020B0604020202020204" pitchFamily="34" charset="0"/>
              <a:buChar char="•"/>
            </a:pPr>
            <a:r>
              <a:rPr lang="es-ES" sz="2400" dirty="0" smtClean="0"/>
              <a:t>Velocidad </a:t>
            </a:r>
            <a:r>
              <a:rPr lang="es-ES" sz="2400" dirty="0"/>
              <a:t>viento</a:t>
            </a:r>
          </a:p>
          <a:p>
            <a:pPr marL="542925" indent="-361950">
              <a:buFont typeface="Arial" panose="020B0604020202020204" pitchFamily="34" charset="0"/>
              <a:buChar char="•"/>
            </a:pPr>
            <a:r>
              <a:rPr lang="es-ES" sz="2400" dirty="0" smtClean="0"/>
              <a:t>Dirección </a:t>
            </a:r>
            <a:r>
              <a:rPr lang="es-ES" sz="2400" dirty="0"/>
              <a:t>del viento</a:t>
            </a:r>
          </a:p>
          <a:p>
            <a:pPr marL="542925" indent="-361950">
              <a:buFont typeface="Arial" panose="020B0604020202020204" pitchFamily="34" charset="0"/>
              <a:buChar char="•"/>
            </a:pPr>
            <a:r>
              <a:rPr lang="es-ES" sz="2400" dirty="0" smtClean="0"/>
              <a:t>Temperatura</a:t>
            </a:r>
            <a:endParaRPr lang="es-ES" sz="2400" dirty="0"/>
          </a:p>
          <a:p>
            <a:pPr marL="542925" indent="-361950">
              <a:buFont typeface="Arial" panose="020B0604020202020204" pitchFamily="34" charset="0"/>
              <a:buChar char="•"/>
            </a:pPr>
            <a:r>
              <a:rPr lang="es-ES" sz="2400" dirty="0" smtClean="0"/>
              <a:t>Humedad </a:t>
            </a:r>
            <a:r>
              <a:rPr lang="es-ES" sz="2400" dirty="0"/>
              <a:t>relativa</a:t>
            </a:r>
          </a:p>
          <a:p>
            <a:pPr marL="542925" indent="-361950">
              <a:buFont typeface="Arial" panose="020B0604020202020204" pitchFamily="34" charset="0"/>
              <a:buChar char="•"/>
            </a:pPr>
            <a:r>
              <a:rPr lang="es-ES" sz="2400" dirty="0" smtClean="0"/>
              <a:t>Presión</a:t>
            </a:r>
            <a:endParaRPr lang="es-ES" sz="2400" dirty="0"/>
          </a:p>
          <a:p>
            <a:pPr marL="542925" indent="-361950">
              <a:buFont typeface="Arial" panose="020B0604020202020204" pitchFamily="34" charset="0"/>
              <a:buChar char="•"/>
            </a:pPr>
            <a:r>
              <a:rPr lang="es-ES" sz="2400" dirty="0" smtClean="0"/>
              <a:t>Radiación </a:t>
            </a:r>
            <a:r>
              <a:rPr lang="es-ES" sz="2400" dirty="0"/>
              <a:t>Solar</a:t>
            </a:r>
          </a:p>
          <a:p>
            <a:pPr marL="542925" indent="-361950">
              <a:buFont typeface="Arial" panose="020B0604020202020204" pitchFamily="34" charset="0"/>
              <a:buChar char="•"/>
            </a:pPr>
            <a:r>
              <a:rPr lang="es-ES" sz="2400" dirty="0" smtClean="0"/>
              <a:t>Precipitación</a:t>
            </a:r>
            <a:endParaRPr lang="es-ES" sz="2400" dirty="0"/>
          </a:p>
          <a:p>
            <a:pPr marL="542925" indent="-361950">
              <a:buFont typeface="Arial" panose="020B0604020202020204" pitchFamily="34" charset="0"/>
              <a:buChar char="•"/>
            </a:pPr>
            <a:r>
              <a:rPr lang="es-ES" sz="2400" dirty="0" smtClean="0"/>
              <a:t>Velocidad </a:t>
            </a:r>
            <a:r>
              <a:rPr lang="es-ES" sz="2400" dirty="0"/>
              <a:t>Máxima del viento</a:t>
            </a:r>
          </a:p>
        </p:txBody>
      </p:sp>
    </p:spTree>
    <p:extLst>
      <p:ext uri="{BB962C8B-B14F-4D97-AF65-F5344CB8AC3E}">
        <p14:creationId xmlns:p14="http://schemas.microsoft.com/office/powerpoint/2010/main" val="20338568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r>
              <a:rPr lang="es-ES" dirty="0" smtClean="0"/>
              <a:t>		</a:t>
            </a:r>
            <a:fld id="{9736A61F-5EB8-4156-BE27-1961D33945F0}" type="slidenum">
              <a:rPr lang="es-ES" smtClean="0"/>
              <a:pPr/>
              <a:t>7</a:t>
            </a:fld>
            <a:endParaRPr lang="es-ES" dirty="0"/>
          </a:p>
        </p:txBody>
      </p:sp>
      <p:sp>
        <p:nvSpPr>
          <p:cNvPr id="10" name="CuadroTexto 9"/>
          <p:cNvSpPr txBox="1"/>
          <p:nvPr/>
        </p:nvSpPr>
        <p:spPr>
          <a:xfrm>
            <a:off x="3340240" y="2692959"/>
            <a:ext cx="5096267" cy="707886"/>
          </a:xfrm>
          <a:prstGeom prst="rect">
            <a:avLst/>
          </a:prstGeom>
          <a:noFill/>
        </p:spPr>
        <p:txBody>
          <a:bodyPr wrap="none" rtlCol="0">
            <a:spAutoFit/>
          </a:bodyPr>
          <a:lstStyle/>
          <a:p>
            <a:r>
              <a:rPr lang="es-ES" sz="4000" b="1" dirty="0" smtClean="0"/>
              <a:t>DISEÑO DEL PROYECTO</a:t>
            </a:r>
            <a:endParaRPr lang="es-ES" sz="4000" b="1" dirty="0"/>
          </a:p>
        </p:txBody>
      </p:sp>
    </p:spTree>
    <p:extLst>
      <p:ext uri="{BB962C8B-B14F-4D97-AF65-F5344CB8AC3E}">
        <p14:creationId xmlns:p14="http://schemas.microsoft.com/office/powerpoint/2010/main" val="2057785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8</a:t>
            </a:fld>
            <a:endParaRPr lang="es-ES" dirty="0"/>
          </a:p>
        </p:txBody>
      </p:sp>
      <p:sp>
        <p:nvSpPr>
          <p:cNvPr id="5" name="CuadroTexto 4"/>
          <p:cNvSpPr txBox="1"/>
          <p:nvPr/>
        </p:nvSpPr>
        <p:spPr>
          <a:xfrm>
            <a:off x="4973936" y="442251"/>
            <a:ext cx="6772589" cy="646331"/>
          </a:xfrm>
          <a:prstGeom prst="rect">
            <a:avLst/>
          </a:prstGeom>
          <a:noFill/>
        </p:spPr>
        <p:txBody>
          <a:bodyPr wrap="square" rtlCol="0">
            <a:spAutoFit/>
          </a:bodyPr>
          <a:lstStyle/>
          <a:p>
            <a:pPr algn="r"/>
            <a:r>
              <a:rPr lang="es-ES" sz="3600" b="1" dirty="0"/>
              <a:t>Diseño </a:t>
            </a:r>
            <a:r>
              <a:rPr lang="es-ES" sz="3600" b="1" dirty="0" smtClean="0"/>
              <a:t>del proyecto</a:t>
            </a:r>
            <a:endParaRPr lang="es-ES" sz="3600" b="1"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Imagen 7"/>
          <p:cNvPicPr/>
          <p:nvPr/>
        </p:nvPicPr>
        <p:blipFill>
          <a:blip r:embed="rId2">
            <a:extLst>
              <a:ext uri="{28A0092B-C50C-407E-A947-70E740481C1C}">
                <a14:useLocalDpi xmlns:a14="http://schemas.microsoft.com/office/drawing/2010/main" val="0"/>
              </a:ext>
            </a:extLst>
          </a:blip>
          <a:stretch>
            <a:fillRect/>
          </a:stretch>
        </p:blipFill>
        <p:spPr>
          <a:xfrm>
            <a:off x="2301506" y="1196235"/>
            <a:ext cx="7588987" cy="4909290"/>
          </a:xfrm>
          <a:prstGeom prst="rect">
            <a:avLst/>
          </a:prstGeom>
        </p:spPr>
      </p:pic>
    </p:spTree>
    <p:extLst>
      <p:ext uri="{BB962C8B-B14F-4D97-AF65-F5344CB8AC3E}">
        <p14:creationId xmlns:p14="http://schemas.microsoft.com/office/powerpoint/2010/main" val="887405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dirty="0" smtClean="0"/>
              <a:t>09/06/2022</a:t>
            </a:r>
            <a:endParaRPr lang="es-ES" dirty="0"/>
          </a:p>
        </p:txBody>
      </p:sp>
      <p:sp>
        <p:nvSpPr>
          <p:cNvPr id="3" name="Marcador de pie de página 2"/>
          <p:cNvSpPr>
            <a:spLocks noGrp="1"/>
          </p:cNvSpPr>
          <p:nvPr>
            <p:ph type="ftr" sz="quarter" idx="11"/>
          </p:nvPr>
        </p:nvSpPr>
        <p:spPr/>
        <p:txBody>
          <a:bodyPr/>
          <a:lstStyle/>
          <a:p>
            <a:r>
              <a:rPr lang="es-ES" dirty="0" smtClean="0"/>
              <a:t>CALIDAD DEL AIRE EN VALENCIA</a:t>
            </a:r>
            <a:endParaRPr lang="es-ES" dirty="0"/>
          </a:p>
        </p:txBody>
      </p:sp>
      <p:sp>
        <p:nvSpPr>
          <p:cNvPr id="4" name="Marcador de número de diapositiva 3"/>
          <p:cNvSpPr>
            <a:spLocks noGrp="1"/>
          </p:cNvSpPr>
          <p:nvPr>
            <p:ph type="sldNum" sz="quarter" idx="12"/>
          </p:nvPr>
        </p:nvSpPr>
        <p:spPr/>
        <p:txBody>
          <a:bodyPr/>
          <a:lstStyle/>
          <a:p>
            <a:fld id="{9736A61F-5EB8-4156-BE27-1961D33945F0}" type="slidenum">
              <a:rPr lang="es-ES" smtClean="0"/>
              <a:pPr/>
              <a:t>9</a:t>
            </a:fld>
            <a:endParaRPr lang="es-ES" dirty="0"/>
          </a:p>
        </p:txBody>
      </p:sp>
      <p:cxnSp>
        <p:nvCxnSpPr>
          <p:cNvPr id="6" name="Conector recto 5"/>
          <p:cNvCxnSpPr/>
          <p:nvPr/>
        </p:nvCxnSpPr>
        <p:spPr>
          <a:xfrm>
            <a:off x="2331221" y="1088579"/>
            <a:ext cx="941530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983555" y="1228584"/>
            <a:ext cx="9884244" cy="4739759"/>
          </a:xfrm>
          <a:prstGeom prst="rect">
            <a:avLst/>
          </a:prstGeom>
          <a:noFill/>
        </p:spPr>
        <p:txBody>
          <a:bodyPr wrap="none" rtlCol="0">
            <a:spAutoFit/>
          </a:bodyPr>
          <a:lstStyle/>
          <a:p>
            <a:r>
              <a:rPr lang="es-ES" sz="3000" b="1" dirty="0" smtClean="0"/>
              <a:t>Herramientas </a:t>
            </a:r>
            <a:r>
              <a:rPr lang="es-ES" sz="3000" b="1" dirty="0"/>
              <a:t>y soluciones tecnológicas</a:t>
            </a:r>
          </a:p>
          <a:p>
            <a:pPr marL="457200" indent="-457200">
              <a:buFont typeface="Arial" panose="020B0604020202020204" pitchFamily="34" charset="0"/>
              <a:buChar char="•"/>
            </a:pPr>
            <a:r>
              <a:rPr lang="es-ES" sz="3000" b="1" dirty="0" smtClean="0"/>
              <a:t>Big Data</a:t>
            </a:r>
          </a:p>
          <a:p>
            <a:pPr marL="1371600" lvl="2" indent="-457200">
              <a:buFont typeface="Arial" panose="020B0604020202020204" pitchFamily="34" charset="0"/>
              <a:buChar char="•"/>
            </a:pPr>
            <a:r>
              <a:rPr lang="es-ES" sz="2800" dirty="0" smtClean="0"/>
              <a:t>Elasticsearch</a:t>
            </a:r>
          </a:p>
          <a:p>
            <a:pPr marL="1371600" lvl="2" indent="-457200">
              <a:buFont typeface="Arial" panose="020B0604020202020204" pitchFamily="34" charset="0"/>
              <a:buChar char="•"/>
            </a:pPr>
            <a:r>
              <a:rPr lang="es-ES" sz="2800" dirty="0" smtClean="0"/>
              <a:t>Logstash</a:t>
            </a:r>
          </a:p>
          <a:p>
            <a:pPr marL="1371600" lvl="2" indent="-457200">
              <a:buFont typeface="Arial" panose="020B0604020202020204" pitchFamily="34" charset="0"/>
              <a:buChar char="•"/>
            </a:pPr>
            <a:r>
              <a:rPr lang="es-ES" sz="2800" dirty="0" smtClean="0"/>
              <a:t>Kibana</a:t>
            </a:r>
          </a:p>
          <a:p>
            <a:pPr marL="914400" lvl="1" indent="-457200">
              <a:buFont typeface="Arial" panose="020B0604020202020204" pitchFamily="34" charset="0"/>
              <a:buChar char="•"/>
            </a:pPr>
            <a:endParaRPr lang="es-ES" sz="800" dirty="0"/>
          </a:p>
          <a:p>
            <a:pPr marL="457200" indent="-457200">
              <a:buFont typeface="Arial" panose="020B0604020202020204" pitchFamily="34" charset="0"/>
              <a:buChar char="•"/>
            </a:pPr>
            <a:r>
              <a:rPr lang="es-ES" sz="3000" b="1" dirty="0" smtClean="0"/>
              <a:t>Modelos Aprendizaje Automático</a:t>
            </a:r>
          </a:p>
          <a:p>
            <a:pPr marL="1371600" lvl="2" indent="-457200">
              <a:buFont typeface="Arial" panose="020B0604020202020204" pitchFamily="34" charset="0"/>
              <a:buChar char="•"/>
            </a:pPr>
            <a:r>
              <a:rPr lang="es-ES" sz="3000" dirty="0" smtClean="0"/>
              <a:t>Scripts en </a:t>
            </a:r>
            <a:r>
              <a:rPr lang="es-ES" sz="3000" dirty="0"/>
              <a:t>lenguaje </a:t>
            </a:r>
            <a:r>
              <a:rPr lang="es-ES" sz="3000" dirty="0" smtClean="0"/>
              <a:t>Python</a:t>
            </a:r>
          </a:p>
          <a:p>
            <a:pPr marL="1371600" lvl="2" indent="-457200">
              <a:buFont typeface="Arial" panose="020B0604020202020204" pitchFamily="34" charset="0"/>
              <a:buChar char="•"/>
            </a:pPr>
            <a:r>
              <a:rPr lang="es-ES" sz="3000" dirty="0" smtClean="0"/>
              <a:t>Biblioteca Tensorflow</a:t>
            </a:r>
            <a:endParaRPr lang="es-ES" sz="3000" dirty="0"/>
          </a:p>
          <a:p>
            <a:pPr marL="1371600" lvl="2" indent="-457200">
              <a:buFont typeface="Arial" panose="020B0604020202020204" pitchFamily="34" charset="0"/>
              <a:buChar char="•"/>
            </a:pPr>
            <a:r>
              <a:rPr lang="es-ES" sz="3000" dirty="0" smtClean="0"/>
              <a:t>Diversas bibliotecas complementarias para </a:t>
            </a:r>
            <a:r>
              <a:rPr lang="es-ES" sz="3000" dirty="0"/>
              <a:t>python</a:t>
            </a:r>
            <a:r>
              <a:rPr lang="es-ES" sz="3000" dirty="0" smtClean="0"/>
              <a:t>:</a:t>
            </a:r>
            <a:br>
              <a:rPr lang="es-ES" sz="3000" dirty="0" smtClean="0"/>
            </a:br>
            <a:r>
              <a:rPr lang="es-ES" sz="3000" dirty="0" smtClean="0"/>
              <a:t> </a:t>
            </a:r>
            <a:r>
              <a:rPr lang="es-ES" sz="3000" dirty="0"/>
              <a:t>pandas, numpy, </a:t>
            </a:r>
            <a:r>
              <a:rPr lang="es-ES" sz="3000" dirty="0" smtClean="0"/>
              <a:t>mathplotlib</a:t>
            </a:r>
            <a:r>
              <a:rPr lang="es-ES" sz="3000" dirty="0"/>
              <a:t>, </a:t>
            </a:r>
            <a:r>
              <a:rPr lang="es-ES" sz="3000" dirty="0" smtClean="0"/>
              <a:t>dataprep, datetime</a:t>
            </a:r>
            <a:r>
              <a:rPr lang="es-ES" sz="3000" dirty="0"/>
              <a:t>, etc</a:t>
            </a:r>
            <a:r>
              <a:rPr lang="es-ES" sz="3000" dirty="0" smtClean="0"/>
              <a:t>.</a:t>
            </a:r>
            <a:endParaRPr lang="es-ES" sz="3000" dirty="0"/>
          </a:p>
        </p:txBody>
      </p:sp>
      <p:sp>
        <p:nvSpPr>
          <p:cNvPr id="8" name="CuadroTexto 7"/>
          <p:cNvSpPr txBox="1"/>
          <p:nvPr/>
        </p:nvSpPr>
        <p:spPr>
          <a:xfrm>
            <a:off x="4973936" y="442251"/>
            <a:ext cx="6772589" cy="646331"/>
          </a:xfrm>
          <a:prstGeom prst="rect">
            <a:avLst/>
          </a:prstGeom>
          <a:noFill/>
        </p:spPr>
        <p:txBody>
          <a:bodyPr wrap="square" rtlCol="0">
            <a:spAutoFit/>
          </a:bodyPr>
          <a:lstStyle/>
          <a:p>
            <a:pPr algn="r"/>
            <a:r>
              <a:rPr lang="es-ES" sz="3600" b="1" dirty="0"/>
              <a:t>Diseño </a:t>
            </a:r>
            <a:r>
              <a:rPr lang="es-ES" sz="3600" b="1" dirty="0" smtClean="0"/>
              <a:t>del proyecto</a:t>
            </a:r>
            <a:endParaRPr lang="es-ES" sz="3600" b="1" dirty="0"/>
          </a:p>
        </p:txBody>
      </p:sp>
    </p:spTree>
    <p:extLst>
      <p:ext uri="{BB962C8B-B14F-4D97-AF65-F5344CB8AC3E}">
        <p14:creationId xmlns:p14="http://schemas.microsoft.com/office/powerpoint/2010/main" val="350196924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10034</TotalTime>
  <Words>2060</Words>
  <Application>Microsoft Office PowerPoint</Application>
  <PresentationFormat>Panorámica</PresentationFormat>
  <Paragraphs>424</Paragraphs>
  <Slides>46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dc:creator>
  <cp:lastModifiedBy>Santiago</cp:lastModifiedBy>
  <cp:revision>103</cp:revision>
  <dcterms:created xsi:type="dcterms:W3CDTF">2021-06-01T20:46:10Z</dcterms:created>
  <dcterms:modified xsi:type="dcterms:W3CDTF">2022-06-08T16:07:30Z</dcterms:modified>
</cp:coreProperties>
</file>